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69" r:id="rId3"/>
    <p:sldId id="257" r:id="rId4"/>
    <p:sldId id="258" r:id="rId5"/>
    <p:sldId id="270" r:id="rId6"/>
    <p:sldId id="259" r:id="rId7"/>
    <p:sldId id="273" r:id="rId8"/>
    <p:sldId id="274" r:id="rId9"/>
    <p:sldId id="261" r:id="rId10"/>
    <p:sldId id="271" r:id="rId11"/>
    <p:sldId id="272" r:id="rId12"/>
    <p:sldId id="265" r:id="rId13"/>
    <p:sldId id="275" r:id="rId14"/>
    <p:sldId id="276" r:id="rId15"/>
    <p:sldId id="263" r:id="rId16"/>
    <p:sldId id="277" r:id="rId17"/>
    <p:sldId id="279" r:id="rId18"/>
    <p:sldId id="267" r:id="rId19"/>
    <p:sldId id="278" r:id="rId20"/>
    <p:sldId id="28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91" autoAdjust="0"/>
  </p:normalViewPr>
  <p:slideViewPr>
    <p:cSldViewPr snapToGrid="0">
      <p:cViewPr>
        <p:scale>
          <a:sx n="120" d="100"/>
          <a:sy n="120" d="100"/>
        </p:scale>
        <p:origin x="-2064" y="-22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ael Hann" userId="814b5c50-46ec-4f9f-8ca4-e186c5f6da9f" providerId="ADAL" clId="{73DD9479-F637-4F8C-88BE-CFA630A4E8A8}"/>
    <pc:docChg chg="undo redo custSel modSld">
      <pc:chgData name="Rachael Hann" userId="814b5c50-46ec-4f9f-8ca4-e186c5f6da9f" providerId="ADAL" clId="{73DD9479-F637-4F8C-88BE-CFA630A4E8A8}" dt="2026-01-29T14:40:12.672" v="6819" actId="14100"/>
      <pc:docMkLst>
        <pc:docMk/>
      </pc:docMkLst>
      <pc:sldChg chg="modSp mod">
        <pc:chgData name="Rachael Hann" userId="814b5c50-46ec-4f9f-8ca4-e186c5f6da9f" providerId="ADAL" clId="{73DD9479-F637-4F8C-88BE-CFA630A4E8A8}" dt="2026-01-02T12:52:45.167" v="1409" actId="20577"/>
        <pc:sldMkLst>
          <pc:docMk/>
          <pc:sldMk cId="3022692360" sldId="258"/>
        </pc:sldMkLst>
        <pc:spChg chg="mod">
          <ac:chgData name="Rachael Hann" userId="814b5c50-46ec-4f9f-8ca4-e186c5f6da9f" providerId="ADAL" clId="{73DD9479-F637-4F8C-88BE-CFA630A4E8A8}" dt="2026-01-02T12:52:45.167" v="1409" actId="20577"/>
          <ac:spMkLst>
            <pc:docMk/>
            <pc:sldMk cId="3022692360" sldId="258"/>
            <ac:spMk id="7" creationId="{519808FF-6B30-426E-9433-EB8D181D1EAC}"/>
          </ac:spMkLst>
        </pc:spChg>
      </pc:sldChg>
      <pc:sldChg chg="modSp mod">
        <pc:chgData name="Rachael Hann" userId="814b5c50-46ec-4f9f-8ca4-e186c5f6da9f" providerId="ADAL" clId="{73DD9479-F637-4F8C-88BE-CFA630A4E8A8}" dt="2026-01-02T13:41:36.591" v="5948" actId="20577"/>
        <pc:sldMkLst>
          <pc:docMk/>
          <pc:sldMk cId="308159393" sldId="259"/>
        </pc:sldMkLst>
        <pc:spChg chg="mod">
          <ac:chgData name="Rachael Hann" userId="814b5c50-46ec-4f9f-8ca4-e186c5f6da9f" providerId="ADAL" clId="{73DD9479-F637-4F8C-88BE-CFA630A4E8A8}" dt="2026-01-02T13:41:36.591" v="5948" actId="20577"/>
          <ac:spMkLst>
            <pc:docMk/>
            <pc:sldMk cId="308159393" sldId="259"/>
            <ac:spMk id="10" creationId="{24D118C2-6EB6-46BC-96F4-39A9E4711830}"/>
          </ac:spMkLst>
        </pc:spChg>
      </pc:sldChg>
      <pc:sldChg chg="modSp mod">
        <pc:chgData name="Rachael Hann" userId="814b5c50-46ec-4f9f-8ca4-e186c5f6da9f" providerId="ADAL" clId="{73DD9479-F637-4F8C-88BE-CFA630A4E8A8}" dt="2026-01-03T15:14:39.208" v="6188" actId="5793"/>
        <pc:sldMkLst>
          <pc:docMk/>
          <pc:sldMk cId="3129643289" sldId="261"/>
        </pc:sldMkLst>
        <pc:spChg chg="mod">
          <ac:chgData name="Rachael Hann" userId="814b5c50-46ec-4f9f-8ca4-e186c5f6da9f" providerId="ADAL" clId="{73DD9479-F637-4F8C-88BE-CFA630A4E8A8}" dt="2026-01-03T15:14:39.208" v="6188" actId="5793"/>
          <ac:spMkLst>
            <pc:docMk/>
            <pc:sldMk cId="3129643289" sldId="261"/>
            <ac:spMk id="8" creationId="{87E3A53D-5F29-4C49-B7CC-62031FB01396}"/>
          </ac:spMkLst>
        </pc:spChg>
      </pc:sldChg>
      <pc:sldChg chg="modSp mod">
        <pc:chgData name="Rachael Hann" userId="814b5c50-46ec-4f9f-8ca4-e186c5f6da9f" providerId="ADAL" clId="{73DD9479-F637-4F8C-88BE-CFA630A4E8A8}" dt="2026-01-04T10:30:18.450" v="6818" actId="20577"/>
        <pc:sldMkLst>
          <pc:docMk/>
          <pc:sldMk cId="3712305700" sldId="263"/>
        </pc:sldMkLst>
        <pc:spChg chg="mod">
          <ac:chgData name="Rachael Hann" userId="814b5c50-46ec-4f9f-8ca4-e186c5f6da9f" providerId="ADAL" clId="{73DD9479-F637-4F8C-88BE-CFA630A4E8A8}" dt="2026-01-04T10:30:18.450" v="6818" actId="20577"/>
          <ac:spMkLst>
            <pc:docMk/>
            <pc:sldMk cId="3712305700" sldId="263"/>
            <ac:spMk id="8" creationId="{87E3A53D-5F29-4C49-B7CC-62031FB01396}"/>
          </ac:spMkLst>
        </pc:spChg>
      </pc:sldChg>
      <pc:sldChg chg="modSp mod">
        <pc:chgData name="Rachael Hann" userId="814b5c50-46ec-4f9f-8ca4-e186c5f6da9f" providerId="ADAL" clId="{73DD9479-F637-4F8C-88BE-CFA630A4E8A8}" dt="2026-01-03T15:17:08.956" v="6384" actId="20577"/>
        <pc:sldMkLst>
          <pc:docMk/>
          <pc:sldMk cId="2656311984" sldId="265"/>
        </pc:sldMkLst>
        <pc:spChg chg="mod">
          <ac:chgData name="Rachael Hann" userId="814b5c50-46ec-4f9f-8ca4-e186c5f6da9f" providerId="ADAL" clId="{73DD9479-F637-4F8C-88BE-CFA630A4E8A8}" dt="2026-01-03T15:17:08.956" v="6384" actId="20577"/>
          <ac:spMkLst>
            <pc:docMk/>
            <pc:sldMk cId="2656311984" sldId="265"/>
            <ac:spMk id="8" creationId="{87E3A53D-5F29-4C49-B7CC-62031FB01396}"/>
          </ac:spMkLst>
        </pc:spChg>
      </pc:sldChg>
      <pc:sldChg chg="modSp mod">
        <pc:chgData name="Rachael Hann" userId="814b5c50-46ec-4f9f-8ca4-e186c5f6da9f" providerId="ADAL" clId="{73DD9479-F637-4F8C-88BE-CFA630A4E8A8}" dt="2026-01-04T10:24:39.557" v="6387"/>
        <pc:sldMkLst>
          <pc:docMk/>
          <pc:sldMk cId="3295073722" sldId="267"/>
        </pc:sldMkLst>
        <pc:spChg chg="mod">
          <ac:chgData name="Rachael Hann" userId="814b5c50-46ec-4f9f-8ca4-e186c5f6da9f" providerId="ADAL" clId="{73DD9479-F637-4F8C-88BE-CFA630A4E8A8}" dt="2026-01-04T10:24:39.557" v="6387"/>
          <ac:spMkLst>
            <pc:docMk/>
            <pc:sldMk cId="3295073722" sldId="267"/>
            <ac:spMk id="8" creationId="{87E3A53D-5F29-4C49-B7CC-62031FB01396}"/>
          </ac:spMkLst>
        </pc:spChg>
      </pc:sldChg>
      <pc:sldChg chg="modSp mod">
        <pc:chgData name="Rachael Hann" userId="814b5c50-46ec-4f9f-8ca4-e186c5f6da9f" providerId="ADAL" clId="{73DD9479-F637-4F8C-88BE-CFA630A4E8A8}" dt="2026-01-29T14:40:12.672" v="6819" actId="14100"/>
        <pc:sldMkLst>
          <pc:docMk/>
          <pc:sldMk cId="835772583" sldId="271"/>
        </pc:sldMkLst>
        <pc:spChg chg="mod">
          <ac:chgData name="Rachael Hann" userId="814b5c50-46ec-4f9f-8ca4-e186c5f6da9f" providerId="ADAL" clId="{73DD9479-F637-4F8C-88BE-CFA630A4E8A8}" dt="2026-01-02T13:37:01.715" v="5369" actId="20577"/>
          <ac:spMkLst>
            <pc:docMk/>
            <pc:sldMk cId="835772583" sldId="271"/>
            <ac:spMk id="7" creationId="{519808FF-6B30-426E-9433-EB8D181D1EAC}"/>
          </ac:spMkLst>
        </pc:spChg>
        <pc:spChg chg="mod">
          <ac:chgData name="Rachael Hann" userId="814b5c50-46ec-4f9f-8ca4-e186c5f6da9f" providerId="ADAL" clId="{73DD9479-F637-4F8C-88BE-CFA630A4E8A8}" dt="2026-01-29T14:40:12.672" v="6819" actId="14100"/>
          <ac:spMkLst>
            <pc:docMk/>
            <pc:sldMk cId="835772583" sldId="271"/>
            <ac:spMk id="8" creationId="{8960C88D-C709-4C74-BB5D-88A69419E1C4}"/>
          </ac:spMkLst>
        </pc:spChg>
      </pc:sldChg>
      <pc:sldChg chg="modSp mod">
        <pc:chgData name="Rachael Hann" userId="814b5c50-46ec-4f9f-8ca4-e186c5f6da9f" providerId="ADAL" clId="{73DD9479-F637-4F8C-88BE-CFA630A4E8A8}" dt="2025-12-30T19:45:43.405" v="1174" actId="20577"/>
        <pc:sldMkLst>
          <pc:docMk/>
          <pc:sldMk cId="3618873200" sldId="272"/>
        </pc:sldMkLst>
        <pc:spChg chg="mod">
          <ac:chgData name="Rachael Hann" userId="814b5c50-46ec-4f9f-8ca4-e186c5f6da9f" providerId="ADAL" clId="{73DD9479-F637-4F8C-88BE-CFA630A4E8A8}" dt="2025-12-30T19:45:43.405" v="1174" actId="20577"/>
          <ac:spMkLst>
            <pc:docMk/>
            <pc:sldMk cId="3618873200" sldId="272"/>
            <ac:spMk id="10" creationId="{EAD2A331-D728-4782-9805-0F071D910E6F}"/>
          </ac:spMkLst>
        </pc:spChg>
      </pc:sldChg>
      <pc:sldChg chg="modSp mod">
        <pc:chgData name="Rachael Hann" userId="814b5c50-46ec-4f9f-8ca4-e186c5f6da9f" providerId="ADAL" clId="{73DD9479-F637-4F8C-88BE-CFA630A4E8A8}" dt="2026-01-02T13:37:36.136" v="5449" actId="20577"/>
        <pc:sldMkLst>
          <pc:docMk/>
          <pc:sldMk cId="4118992233" sldId="273"/>
        </pc:sldMkLst>
        <pc:spChg chg="mod">
          <ac:chgData name="Rachael Hann" userId="814b5c50-46ec-4f9f-8ca4-e186c5f6da9f" providerId="ADAL" clId="{73DD9479-F637-4F8C-88BE-CFA630A4E8A8}" dt="2026-01-02T13:37:36.136" v="5449" actId="20577"/>
          <ac:spMkLst>
            <pc:docMk/>
            <pc:sldMk cId="4118992233" sldId="273"/>
            <ac:spMk id="7" creationId="{519808FF-6B30-426E-9433-EB8D181D1EAC}"/>
          </ac:spMkLst>
        </pc:spChg>
      </pc:sldChg>
      <pc:sldChg chg="modSp mod">
        <pc:chgData name="Rachael Hann" userId="814b5c50-46ec-4f9f-8ca4-e186c5f6da9f" providerId="ADAL" clId="{73DD9479-F637-4F8C-88BE-CFA630A4E8A8}" dt="2026-01-02T13:36:01.678" v="5233" actId="20577"/>
        <pc:sldMkLst>
          <pc:docMk/>
          <pc:sldMk cId="2450724883" sldId="275"/>
        </pc:sldMkLst>
        <pc:spChg chg="mod">
          <ac:chgData name="Rachael Hann" userId="814b5c50-46ec-4f9f-8ca4-e186c5f6da9f" providerId="ADAL" clId="{73DD9479-F637-4F8C-88BE-CFA630A4E8A8}" dt="2026-01-02T13:36:01.678" v="5233" actId="20577"/>
          <ac:spMkLst>
            <pc:docMk/>
            <pc:sldMk cId="2450724883" sldId="275"/>
            <ac:spMk id="7" creationId="{6EABF249-A553-10C6-CD5A-7A3D95B22FC8}"/>
          </ac:spMkLst>
        </pc:spChg>
        <pc:spChg chg="mod">
          <ac:chgData name="Rachael Hann" userId="814b5c50-46ec-4f9f-8ca4-e186c5f6da9f" providerId="ADAL" clId="{73DD9479-F637-4F8C-88BE-CFA630A4E8A8}" dt="2026-01-02T13:17:53.833" v="3446" actId="20577"/>
          <ac:spMkLst>
            <pc:docMk/>
            <pc:sldMk cId="2450724883" sldId="275"/>
            <ac:spMk id="9" creationId="{BCC5EAE8-CA3B-57FB-2F7B-070552C52A91}"/>
          </ac:spMkLst>
        </pc:spChg>
      </pc:sldChg>
      <pc:sldChg chg="modSp mod">
        <pc:chgData name="Rachael Hann" userId="814b5c50-46ec-4f9f-8ca4-e186c5f6da9f" providerId="ADAL" clId="{73DD9479-F637-4F8C-88BE-CFA630A4E8A8}" dt="2026-01-02T13:35:05.229" v="5148" actId="20577"/>
        <pc:sldMkLst>
          <pc:docMk/>
          <pc:sldMk cId="3781214150" sldId="277"/>
        </pc:sldMkLst>
        <pc:spChg chg="mod">
          <ac:chgData name="Rachael Hann" userId="814b5c50-46ec-4f9f-8ca4-e186c5f6da9f" providerId="ADAL" clId="{73DD9479-F637-4F8C-88BE-CFA630A4E8A8}" dt="2026-01-02T13:35:05.229" v="5148" actId="20577"/>
          <ac:spMkLst>
            <pc:docMk/>
            <pc:sldMk cId="3781214150" sldId="277"/>
            <ac:spMk id="7" creationId="{0BDB590D-7657-2EE6-A8FE-F4CBB0DCD72B}"/>
          </ac:spMkLst>
        </pc:spChg>
      </pc:sldChg>
      <pc:sldChg chg="modSp mod">
        <pc:chgData name="Rachael Hann" userId="814b5c50-46ec-4f9f-8ca4-e186c5f6da9f" providerId="ADAL" clId="{73DD9479-F637-4F8C-88BE-CFA630A4E8A8}" dt="2026-01-02T13:40:48.723" v="5939" actId="20577"/>
        <pc:sldMkLst>
          <pc:docMk/>
          <pc:sldMk cId="80014164" sldId="278"/>
        </pc:sldMkLst>
        <pc:spChg chg="mod">
          <ac:chgData name="Rachael Hann" userId="814b5c50-46ec-4f9f-8ca4-e186c5f6da9f" providerId="ADAL" clId="{73DD9479-F637-4F8C-88BE-CFA630A4E8A8}" dt="2026-01-02T13:40:48.723" v="5939" actId="20577"/>
          <ac:spMkLst>
            <pc:docMk/>
            <pc:sldMk cId="80014164" sldId="278"/>
            <ac:spMk id="7" creationId="{55D648FC-2AA3-433F-2325-B6BB8509EC6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D16E84-E7BC-45CE-A452-AB11F32B114C}" type="datetimeFigureOut">
              <a:rPr lang="en-GB" smtClean="0"/>
              <a:t>29/01/2026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A6CB73-ACE7-43E7-A57C-366C11ACF6F1}" type="slidenum">
              <a:rPr lang="en-GB" smtClean="0"/>
              <a:t>‹#›</a:t>
            </a:fld>
            <a:endParaRPr lang="en-GB" dirty="0"/>
          </a:p>
        </p:txBody>
      </p:sp>
    </p:spTree>
    <p:extLst>
      <p:ext uri="{BB962C8B-B14F-4D97-AF65-F5344CB8AC3E}">
        <p14:creationId xmlns:p14="http://schemas.microsoft.com/office/powerpoint/2010/main" val="1131903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A6CB73-ACE7-43E7-A57C-366C11ACF6F1}" type="slidenum">
              <a:rPr lang="en-GB" smtClean="0"/>
              <a:t>1</a:t>
            </a:fld>
            <a:endParaRPr lang="en-GB" dirty="0"/>
          </a:p>
        </p:txBody>
      </p:sp>
    </p:spTree>
    <p:extLst>
      <p:ext uri="{BB962C8B-B14F-4D97-AF65-F5344CB8AC3E}">
        <p14:creationId xmlns:p14="http://schemas.microsoft.com/office/powerpoint/2010/main" val="2699086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9F6B9-496B-41E5-8698-042B5443FB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4E6908F-2908-496E-AD4E-E628DAA93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94C16D-AF12-452A-A98E-AEC0174CC7C0}"/>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5" name="Footer Placeholder 4">
            <a:extLst>
              <a:ext uri="{FF2B5EF4-FFF2-40B4-BE49-F238E27FC236}">
                <a16:creationId xmlns:a16="http://schemas.microsoft.com/office/drawing/2014/main" id="{E279A5E1-9BAE-4383-8B7B-0B5688A37C0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1207544-6A0A-4A39-8F3F-246E9C12CB2F}"/>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2472907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E7D9C-FC86-4F39-9A9D-EE6D68542E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3BB09F4-8ED1-4FC1-9443-3CC96A4209D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DED8B0-5121-4334-8076-8496E7502AE9}"/>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5" name="Footer Placeholder 4">
            <a:extLst>
              <a:ext uri="{FF2B5EF4-FFF2-40B4-BE49-F238E27FC236}">
                <a16:creationId xmlns:a16="http://schemas.microsoft.com/office/drawing/2014/main" id="{C7730026-DB5A-437A-BD38-266FB4891D4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CA91341-E43D-49F9-8219-022F81F69A5E}"/>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62714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C5421-160E-4704-B712-705D9AD61E5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1C97151-B2CF-41A8-B6A0-19E237648E1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B8BBE5F-0F75-4103-B57D-A19D97F05E87}"/>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5" name="Footer Placeholder 4">
            <a:extLst>
              <a:ext uri="{FF2B5EF4-FFF2-40B4-BE49-F238E27FC236}">
                <a16:creationId xmlns:a16="http://schemas.microsoft.com/office/drawing/2014/main" id="{49CF9832-9F96-4D7A-AC23-8FC7429DE44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6C0DA72-984C-44E2-BF21-4910E22DDC1A}"/>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2935534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A40A7-4CF2-4C92-AAA3-18740F694A4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FD0449-28D4-4414-AE58-1DCB134A8ED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4BF9C6-E83C-40B4-A9E8-1313DC24E9D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EF5A200-2EFF-4DF3-A5EA-22CBD9534651}"/>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6" name="Footer Placeholder 5">
            <a:extLst>
              <a:ext uri="{FF2B5EF4-FFF2-40B4-BE49-F238E27FC236}">
                <a16:creationId xmlns:a16="http://schemas.microsoft.com/office/drawing/2014/main" id="{8520BFD7-A4DD-41D1-90E6-4E677BA613A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AC06791-DF74-423C-8B90-9891EAD90197}"/>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4192382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35128-2009-4EA5-A309-902A266AA61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CAB81CA-07D8-4E12-A8EB-11D644316D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BE1BF0B-F1B8-4321-90F7-ADABD91E2F7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698CAA-F0A5-47FF-A6D1-F4EAEB8E457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34E4644-B506-4262-9604-3E8B72C3D63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03CB458-3DCB-460D-9E41-A0EA60BB0242}"/>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8" name="Footer Placeholder 7">
            <a:extLst>
              <a:ext uri="{FF2B5EF4-FFF2-40B4-BE49-F238E27FC236}">
                <a16:creationId xmlns:a16="http://schemas.microsoft.com/office/drawing/2014/main" id="{7BD98026-5DE7-4A9C-9D25-14EBDE78F3EB}"/>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4E370F0E-4C95-4884-9C14-03552006C063}"/>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3744058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3F3F9-3EE9-41A4-8F8D-576CE0BBC8E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8EB967E-95B7-4379-9113-F7D346F7C121}"/>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4" name="Footer Placeholder 3">
            <a:extLst>
              <a:ext uri="{FF2B5EF4-FFF2-40B4-BE49-F238E27FC236}">
                <a16:creationId xmlns:a16="http://schemas.microsoft.com/office/drawing/2014/main" id="{B690A66C-45FB-43EE-BFCE-B8AFE4498D01}"/>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DB8F8DB5-208E-4469-8CBE-754D277E6F77}"/>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1055908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ECFBC29-6EAE-47DF-9FE6-BDF7A70AD675}"/>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3" name="Footer Placeholder 2">
            <a:extLst>
              <a:ext uri="{FF2B5EF4-FFF2-40B4-BE49-F238E27FC236}">
                <a16:creationId xmlns:a16="http://schemas.microsoft.com/office/drawing/2014/main" id="{E7335214-1CBD-4E07-9592-F8263A4D7D00}"/>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66AB3D76-EA4B-48F5-B967-8E63A15C8B16}"/>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3794855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457EB-32D6-4911-A3BB-ABEEA21251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0DBBB0F-76BC-4828-B81E-CC687FBDC0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A06B03E-5C61-4676-8E18-C5F659B716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ADD7998-EF12-47F8-A423-24413263EAB4}"/>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6" name="Footer Placeholder 5">
            <a:extLst>
              <a:ext uri="{FF2B5EF4-FFF2-40B4-BE49-F238E27FC236}">
                <a16:creationId xmlns:a16="http://schemas.microsoft.com/office/drawing/2014/main" id="{E15F9424-4DF7-4228-92D6-26F196F5C24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254FD95-ECAB-4C21-B506-1EACCD21E691}"/>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3855346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9D341-2971-4249-A2A8-7087F0E48C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4DDCE6-4E6F-4897-893C-F3F0C1B9DB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86C5CA7D-BEA0-49BE-BDA8-93C90C4CDA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779FC42-D91A-4960-AA61-F75630FA91AD}"/>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6" name="Footer Placeholder 5">
            <a:extLst>
              <a:ext uri="{FF2B5EF4-FFF2-40B4-BE49-F238E27FC236}">
                <a16:creationId xmlns:a16="http://schemas.microsoft.com/office/drawing/2014/main" id="{0A02C739-C7E4-44F4-A999-2DED8C3022D0}"/>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A312E95-E04B-4E92-8DEF-09F27F4D6872}"/>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902388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2F685-67A7-47CD-A13A-5F27B824C52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B9A1DF-C6D6-4A3D-9FB4-7B36DABED9E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043FFE-FB32-4E93-95CB-408235CD3A83}"/>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5" name="Footer Placeholder 4">
            <a:extLst>
              <a:ext uri="{FF2B5EF4-FFF2-40B4-BE49-F238E27FC236}">
                <a16:creationId xmlns:a16="http://schemas.microsoft.com/office/drawing/2014/main" id="{6AFF2592-AAAC-4F77-B3AD-C642A1D6F61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97451D2-78E7-4875-AE0C-E345C2E6B430}"/>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3719888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309C3F-3E95-46ED-8BFB-EF39DD1B4C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F1DAE5-ABB1-401D-A05D-DD8B89FF38E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CECC5D-3407-4893-B6FD-4A9C66EAE050}"/>
              </a:ext>
            </a:extLst>
          </p:cNvPr>
          <p:cNvSpPr>
            <a:spLocks noGrp="1"/>
          </p:cNvSpPr>
          <p:nvPr>
            <p:ph type="dt" sz="half" idx="10"/>
          </p:nvPr>
        </p:nvSpPr>
        <p:spPr/>
        <p:txBody>
          <a:bodyPr/>
          <a:lstStyle/>
          <a:p>
            <a:fld id="{EE14F39F-46E9-4C02-9242-7B5D85AFB8E9}" type="datetimeFigureOut">
              <a:rPr lang="en-GB" smtClean="0"/>
              <a:t>29/01/2026</a:t>
            </a:fld>
            <a:endParaRPr lang="en-GB" dirty="0"/>
          </a:p>
        </p:txBody>
      </p:sp>
      <p:sp>
        <p:nvSpPr>
          <p:cNvPr id="5" name="Footer Placeholder 4">
            <a:extLst>
              <a:ext uri="{FF2B5EF4-FFF2-40B4-BE49-F238E27FC236}">
                <a16:creationId xmlns:a16="http://schemas.microsoft.com/office/drawing/2014/main" id="{877D23E0-CD36-4FFF-B8F5-54898656E6D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AE9E027-C38C-4EE8-A62C-252101C30670}"/>
              </a:ext>
            </a:extLst>
          </p:cNvPr>
          <p:cNvSpPr>
            <a:spLocks noGrp="1"/>
          </p:cNvSpPr>
          <p:nvPr>
            <p:ph type="sldNum" sz="quarter" idx="12"/>
          </p:nvPr>
        </p:nvSpPr>
        <p:spPr/>
        <p:txBody>
          <a:bodyPr/>
          <a:lstStyle/>
          <a:p>
            <a:fld id="{13B92A4D-D9A1-4421-B802-8C2D1F93AD5A}" type="slidenum">
              <a:rPr lang="en-GB" smtClean="0"/>
              <a:t>‹#›</a:t>
            </a:fld>
            <a:endParaRPr lang="en-GB" dirty="0"/>
          </a:p>
        </p:txBody>
      </p:sp>
    </p:spTree>
    <p:extLst>
      <p:ext uri="{BB962C8B-B14F-4D97-AF65-F5344CB8AC3E}">
        <p14:creationId xmlns:p14="http://schemas.microsoft.com/office/powerpoint/2010/main" val="927453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9F299F1-50C9-4732-93DA-2103C08FCD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2312728-3E40-4052-9FAE-9871DDAB12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1E8680-AA41-4E6F-8574-088B771FAF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14F39F-46E9-4C02-9242-7B5D85AFB8E9}" type="datetimeFigureOut">
              <a:rPr lang="en-GB" smtClean="0"/>
              <a:t>29/01/2026</a:t>
            </a:fld>
            <a:endParaRPr lang="en-GB" dirty="0"/>
          </a:p>
        </p:txBody>
      </p:sp>
      <p:sp>
        <p:nvSpPr>
          <p:cNvPr id="5" name="Footer Placeholder 4">
            <a:extLst>
              <a:ext uri="{FF2B5EF4-FFF2-40B4-BE49-F238E27FC236}">
                <a16:creationId xmlns:a16="http://schemas.microsoft.com/office/drawing/2014/main" id="{67698536-05A8-4982-ADB2-21CD47DCD2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20C9657-45F3-4F7C-8B6B-909D798CE4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B92A4D-D9A1-4421-B802-8C2D1F93AD5A}" type="slidenum">
              <a:rPr lang="en-GB" smtClean="0"/>
              <a:t>‹#›</a:t>
            </a:fld>
            <a:endParaRPr lang="en-GB" dirty="0"/>
          </a:p>
        </p:txBody>
      </p:sp>
    </p:spTree>
    <p:extLst>
      <p:ext uri="{BB962C8B-B14F-4D97-AF65-F5344CB8AC3E}">
        <p14:creationId xmlns:p14="http://schemas.microsoft.com/office/powerpoint/2010/main" val="4156501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youtube.com/watch?v=NL4BGjzupCA"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A6DD27-5193-43A4-9CE6-3186174FF799}"/>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atin typeface="Sassoon Primary Std" panose="020B0503020103030203" pitchFamily="34" charset="0"/>
              </a:rPr>
              <a:t>Reception Curriculum Map 2025/26</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76188BD5-367D-4390-A677-FBD77F5985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546" y="875258"/>
            <a:ext cx="348975" cy="350844"/>
          </a:xfrm>
          <a:prstGeom prst="rect">
            <a:avLst/>
          </a:prstGeom>
        </p:spPr>
      </p:pic>
      <p:graphicFrame>
        <p:nvGraphicFramePr>
          <p:cNvPr id="7" name="Table 6">
            <a:extLst>
              <a:ext uri="{FF2B5EF4-FFF2-40B4-BE49-F238E27FC236}">
                <a16:creationId xmlns:a16="http://schemas.microsoft.com/office/drawing/2014/main" id="{599B75AB-4DEF-43D2-88C7-B873990033F5}"/>
              </a:ext>
            </a:extLst>
          </p:cNvPr>
          <p:cNvGraphicFramePr>
            <a:graphicFrameLocks noGrp="1"/>
          </p:cNvGraphicFramePr>
          <p:nvPr>
            <p:extLst>
              <p:ext uri="{D42A27DB-BD31-4B8C-83A1-F6EECF244321}">
                <p14:modId xmlns:p14="http://schemas.microsoft.com/office/powerpoint/2010/main" val="1288795806"/>
              </p:ext>
            </p:extLst>
          </p:nvPr>
        </p:nvGraphicFramePr>
        <p:xfrm>
          <a:off x="371353" y="576040"/>
          <a:ext cx="11502596" cy="6421257"/>
        </p:xfrm>
        <a:graphic>
          <a:graphicData uri="http://schemas.openxmlformats.org/drawingml/2006/table">
            <a:tbl>
              <a:tblPr firstRow="1" bandRow="1">
                <a:tableStyleId>{5940675A-B579-460E-94D1-54222C63F5DA}</a:tableStyleId>
              </a:tblPr>
              <a:tblGrid>
                <a:gridCol w="1150019">
                  <a:extLst>
                    <a:ext uri="{9D8B030D-6E8A-4147-A177-3AD203B41FA5}">
                      <a16:colId xmlns:a16="http://schemas.microsoft.com/office/drawing/2014/main" val="1417540814"/>
                    </a:ext>
                  </a:extLst>
                </a:gridCol>
                <a:gridCol w="2136437">
                  <a:extLst>
                    <a:ext uri="{9D8B030D-6E8A-4147-A177-3AD203B41FA5}">
                      <a16:colId xmlns:a16="http://schemas.microsoft.com/office/drawing/2014/main" val="1845521321"/>
                    </a:ext>
                  </a:extLst>
                </a:gridCol>
                <a:gridCol w="1643228">
                  <a:extLst>
                    <a:ext uri="{9D8B030D-6E8A-4147-A177-3AD203B41FA5}">
                      <a16:colId xmlns:a16="http://schemas.microsoft.com/office/drawing/2014/main" val="1348468490"/>
                    </a:ext>
                  </a:extLst>
                </a:gridCol>
                <a:gridCol w="1643228">
                  <a:extLst>
                    <a:ext uri="{9D8B030D-6E8A-4147-A177-3AD203B41FA5}">
                      <a16:colId xmlns:a16="http://schemas.microsoft.com/office/drawing/2014/main" val="192095519"/>
                    </a:ext>
                  </a:extLst>
                </a:gridCol>
                <a:gridCol w="1564304">
                  <a:extLst>
                    <a:ext uri="{9D8B030D-6E8A-4147-A177-3AD203B41FA5}">
                      <a16:colId xmlns:a16="http://schemas.microsoft.com/office/drawing/2014/main" val="2359001712"/>
                    </a:ext>
                  </a:extLst>
                </a:gridCol>
                <a:gridCol w="1722152">
                  <a:extLst>
                    <a:ext uri="{9D8B030D-6E8A-4147-A177-3AD203B41FA5}">
                      <a16:colId xmlns:a16="http://schemas.microsoft.com/office/drawing/2014/main" val="1776637669"/>
                    </a:ext>
                  </a:extLst>
                </a:gridCol>
                <a:gridCol w="1643228">
                  <a:extLst>
                    <a:ext uri="{9D8B030D-6E8A-4147-A177-3AD203B41FA5}">
                      <a16:colId xmlns:a16="http://schemas.microsoft.com/office/drawing/2014/main" val="2144068415"/>
                    </a:ext>
                  </a:extLst>
                </a:gridCol>
              </a:tblGrid>
              <a:tr h="244843">
                <a:tc rowSpan="2">
                  <a:txBody>
                    <a:bodyPr/>
                    <a:lstStyle/>
                    <a:p>
                      <a:endParaRPr lang="en-GB" sz="8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50" dirty="0">
                          <a:latin typeface="Sassoon Primary Std" panose="020B0503020103030203" pitchFamily="34" charset="0"/>
                        </a:rPr>
                        <a:t>Autumn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50" dirty="0">
                          <a:latin typeface="Sassoon Primary Std" panose="020B0503020103030203" pitchFamily="34" charset="0"/>
                        </a:rPr>
                        <a:t>Autumn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50" dirty="0">
                          <a:latin typeface="Sassoon Primary Std" panose="020B0503020103030203" pitchFamily="34" charset="0"/>
                        </a:rPr>
                        <a:t>Spring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50" dirty="0">
                          <a:latin typeface="Sassoon Primary Std" panose="020B0503020103030203" pitchFamily="34" charset="0"/>
                        </a:rPr>
                        <a:t>Spring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50" dirty="0">
                          <a:latin typeface="Sassoon Primary Std" panose="020B0503020103030203" pitchFamily="34" charset="0"/>
                        </a:rPr>
                        <a:t>Summer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50" dirty="0">
                          <a:latin typeface="Sassoon Primary Std" panose="020B0503020103030203" pitchFamily="34" charset="0"/>
                        </a:rPr>
                        <a:t>Summer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71994751"/>
                  </a:ext>
                </a:extLst>
              </a:tr>
              <a:tr h="445169">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 All About Me </a:t>
                      </a:r>
                    </a:p>
                    <a:p>
                      <a:r>
                        <a:rPr lang="en-GB" sz="700" dirty="0">
                          <a:latin typeface="Sassoon Primary Std" panose="020B0503020103030203" pitchFamily="34" charset="0"/>
                        </a:rPr>
                        <a:t>(4 weeks)</a:t>
                      </a:r>
                    </a:p>
                    <a:p>
                      <a:r>
                        <a:rPr lang="en-GB" sz="700" dirty="0">
                          <a:latin typeface="Sassoon Primary Std" panose="020B0503020103030203" pitchFamily="34" charset="0"/>
                        </a:rPr>
                        <a:t>Baseline (3weeks)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People who help us</a:t>
                      </a:r>
                    </a:p>
                    <a:p>
                      <a:r>
                        <a:rPr lang="en-GB" sz="700" dirty="0">
                          <a:latin typeface="Sassoon Primary Std" panose="020B0503020103030203" pitchFamily="34" charset="0"/>
                        </a:rPr>
                        <a:t>(7/8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Out in the cold </a:t>
                      </a:r>
                    </a:p>
                    <a:p>
                      <a:r>
                        <a:rPr lang="en-GB" sz="700" dirty="0">
                          <a:latin typeface="Sassoon Primary Std" panose="020B0503020103030203" pitchFamily="34" charset="0"/>
                        </a:rPr>
                        <a:t>(5/6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Kings and Queens</a:t>
                      </a:r>
                    </a:p>
                    <a:p>
                      <a:r>
                        <a:rPr lang="en-GB" sz="700" dirty="0">
                          <a:latin typeface="Sassoon Primary Std" panose="020B0503020103030203" pitchFamily="34" charset="0"/>
                        </a:rPr>
                        <a:t>(5/6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Where does food come from?</a:t>
                      </a:r>
                    </a:p>
                    <a:p>
                      <a:r>
                        <a:rPr lang="en-GB" sz="700" dirty="0">
                          <a:latin typeface="Sassoon Primary Std" panose="020B0503020103030203" pitchFamily="34" charset="0"/>
                        </a:rPr>
                        <a:t>(6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 The Jungle</a:t>
                      </a:r>
                    </a:p>
                    <a:p>
                      <a:r>
                        <a:rPr lang="en-GB" sz="700" dirty="0">
                          <a:latin typeface="Sassoon Primary Std" panose="020B0503020103030203" pitchFamily="34" charset="0"/>
                        </a:rPr>
                        <a:t>(6/7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475529"/>
                  </a:ext>
                </a:extLst>
              </a:tr>
              <a:tr h="682592">
                <a:tc>
                  <a:txBody>
                    <a:bodyPr/>
                    <a:lstStyle/>
                    <a:p>
                      <a:r>
                        <a:rPr lang="en-GB" sz="800" dirty="0">
                          <a:latin typeface="Sassoon Primary Std" panose="020B0503020103030203" pitchFamily="34" charset="0"/>
                        </a:rPr>
                        <a:t>Literacy/CLL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Poetry – Head, shoulders, knees and toes (Nursery Rhyme)</a:t>
                      </a:r>
                    </a:p>
                    <a:p>
                      <a:r>
                        <a:rPr lang="en-GB" sz="700" dirty="0">
                          <a:latin typeface="Sassoon Primary Std" panose="020B0503020103030203" pitchFamily="34" charset="0"/>
                        </a:rPr>
                        <a:t>Fiction – The colour Monster</a:t>
                      </a:r>
                    </a:p>
                    <a:p>
                      <a:r>
                        <a:rPr lang="en-GB" sz="700" dirty="0">
                          <a:latin typeface="Sassoon Primary Std" panose="020B0503020103030203" pitchFamily="34" charset="0"/>
                        </a:rPr>
                        <a:t>Non Fiction – The Body</a:t>
                      </a: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Poetry –Five Firefighters Poem</a:t>
                      </a:r>
                    </a:p>
                    <a:p>
                      <a:r>
                        <a:rPr lang="en-GB" sz="700" dirty="0">
                          <a:latin typeface="Sassoon Primary Std" panose="020B0503020103030203" pitchFamily="34" charset="0"/>
                        </a:rPr>
                        <a:t>Fiction – You can’t call an Elephant in an Emergency.</a:t>
                      </a:r>
                    </a:p>
                    <a:p>
                      <a:r>
                        <a:rPr lang="en-GB" sz="700" dirty="0">
                          <a:latin typeface="Sassoon Primary Std" panose="020B0503020103030203" pitchFamily="34" charset="0"/>
                        </a:rPr>
                        <a:t>Non Fiction – People who help us, John Wood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Poetry – Winter Poem </a:t>
                      </a:r>
                    </a:p>
                    <a:p>
                      <a:r>
                        <a:rPr lang="en-GB" sz="700" dirty="0">
                          <a:latin typeface="Sassoon Primary Std" panose="020B0503020103030203" pitchFamily="34" charset="0"/>
                        </a:rPr>
                        <a:t>Fiction – Lost and Found</a:t>
                      </a:r>
                    </a:p>
                    <a:p>
                      <a:r>
                        <a:rPr lang="en-GB" sz="700" dirty="0">
                          <a:latin typeface="Sassoon Primary Std" panose="020B0503020103030203" pitchFamily="34" charset="0"/>
                        </a:rPr>
                        <a:t>Non Fiction – Winter </a:t>
                      </a: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Poetry – Sing a song a sixpence</a:t>
                      </a:r>
                    </a:p>
                    <a:p>
                      <a:r>
                        <a:rPr lang="en-GB" sz="700" dirty="0">
                          <a:latin typeface="Sassoon Primary Std" panose="020B0503020103030203" pitchFamily="34" charset="0"/>
                        </a:rPr>
                        <a:t>Fiction – The Queen’s Hat</a:t>
                      </a:r>
                    </a:p>
                    <a:p>
                      <a:r>
                        <a:rPr lang="en-GB" sz="700" dirty="0">
                          <a:latin typeface="Sassoon Primary Std" panose="020B0503020103030203" pitchFamily="34" charset="0"/>
                        </a:rPr>
                        <a:t>Non Fiction – a Walk in London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Poetry – The Big Red Barn (1 week) </a:t>
                      </a:r>
                    </a:p>
                    <a:p>
                      <a:r>
                        <a:rPr lang="en-GB" sz="700" dirty="0">
                          <a:latin typeface="Sassoon Primary Std" panose="020B0503020103030203" pitchFamily="34" charset="0"/>
                        </a:rPr>
                        <a:t>Fiction - Oliver’s Vegetables (3 weeks)</a:t>
                      </a:r>
                    </a:p>
                    <a:p>
                      <a:r>
                        <a:rPr lang="en-GB" sz="700" dirty="0">
                          <a:latin typeface="Sassoon Primary Std" panose="020B0503020103030203" pitchFamily="34" charset="0"/>
                        </a:rPr>
                        <a:t>Non fiction</a:t>
                      </a:r>
                    </a:p>
                    <a:p>
                      <a:r>
                        <a:rPr lang="en-GB" sz="700" dirty="0">
                          <a:latin typeface="Sassoon Primary Std" panose="020B0503020103030203" pitchFamily="34" charset="0"/>
                        </a:rPr>
                        <a:t>Chicks – (2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Poetry – Walking in the Jungle.</a:t>
                      </a:r>
                    </a:p>
                    <a:p>
                      <a:r>
                        <a:rPr lang="en-GB" sz="700" dirty="0">
                          <a:latin typeface="Sassoon Primary Std" panose="020B0503020103030203" pitchFamily="34" charset="0"/>
                        </a:rPr>
                        <a:t>(1 week)</a:t>
                      </a:r>
                    </a:p>
                    <a:p>
                      <a:r>
                        <a:rPr lang="en-GB" sz="700" dirty="0">
                          <a:latin typeface="Sassoon Primary Std" panose="020B0503020103030203" pitchFamily="34" charset="0"/>
                        </a:rPr>
                        <a:t>Fiction – Monkey Puzzle</a:t>
                      </a:r>
                    </a:p>
                    <a:p>
                      <a:r>
                        <a:rPr lang="en-GB" sz="700" dirty="0">
                          <a:latin typeface="Sassoon Primary Std" panose="020B0503020103030203" pitchFamily="34" charset="0"/>
                        </a:rPr>
                        <a:t>(3 weeks)</a:t>
                      </a:r>
                    </a:p>
                    <a:p>
                      <a:r>
                        <a:rPr lang="en-GB" sz="700" dirty="0">
                          <a:latin typeface="Sassoon Primary Std" panose="020B0503020103030203" pitchFamily="34" charset="0"/>
                        </a:rPr>
                        <a:t>Non Fiction - The Jungle (2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77520983"/>
                  </a:ext>
                </a:extLst>
              </a:tr>
              <a:tr h="563880">
                <a:tc>
                  <a:txBody>
                    <a:bodyPr/>
                    <a:lstStyle/>
                    <a:p>
                      <a:r>
                        <a:rPr lang="en-GB" sz="800" dirty="0">
                          <a:latin typeface="Sassoon Primary Std" panose="020B0503020103030203" pitchFamily="34" charset="0"/>
                        </a:rPr>
                        <a:t>Maths – Red Rose Maths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Numbers 1-5</a:t>
                      </a: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Numbers 6- 10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Counting and comparing</a:t>
                      </a:r>
                    </a:p>
                    <a:p>
                      <a:r>
                        <a:rPr lang="en-GB" sz="700" dirty="0">
                          <a:latin typeface="Sassoon Primary Std" panose="020B0503020103030203" pitchFamily="34" charset="0"/>
                        </a:rPr>
                        <a:t>Partitioning</a:t>
                      </a:r>
                    </a:p>
                    <a:p>
                      <a:r>
                        <a:rPr lang="en-GB" sz="700" dirty="0">
                          <a:latin typeface="Sassoon Primary Std" panose="020B0503020103030203" pitchFamily="34" charset="0"/>
                        </a:rPr>
                        <a:t>Adding/Subtraction </a:t>
                      </a:r>
                    </a:p>
                    <a:p>
                      <a:r>
                        <a:rPr lang="en-GB" sz="700" dirty="0">
                          <a:latin typeface="Sassoon Primary Std" panose="020B0503020103030203" pitchFamily="34" charset="0"/>
                        </a:rPr>
                        <a:t>Comparing measures</a:t>
                      </a:r>
                    </a:p>
                    <a:p>
                      <a:r>
                        <a:rPr lang="en-GB" sz="700" dirty="0">
                          <a:latin typeface="Sassoon Primary Std" panose="020B0503020103030203" pitchFamily="34" charset="0"/>
                        </a:rPr>
                        <a:t>Sorting/pattern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Shape</a:t>
                      </a:r>
                    </a:p>
                    <a:p>
                      <a:r>
                        <a:rPr lang="en-GB" sz="700" dirty="0">
                          <a:latin typeface="Sassoon Primary Std" panose="020B0503020103030203" pitchFamily="34" charset="0"/>
                        </a:rPr>
                        <a:t>Addition/subtraction</a:t>
                      </a:r>
                    </a:p>
                    <a:p>
                      <a:r>
                        <a:rPr lang="en-GB" sz="700" dirty="0">
                          <a:latin typeface="Sassoon Primary Std" panose="020B0503020103030203" pitchFamily="34" charset="0"/>
                        </a:rPr>
                        <a:t>Multiplication/division</a:t>
                      </a:r>
                    </a:p>
                    <a:p>
                      <a:r>
                        <a:rPr lang="en-GB" sz="700" dirty="0">
                          <a:latin typeface="Sassoon Primary Std" panose="020B0503020103030203" pitchFamily="34" charset="0"/>
                        </a:rPr>
                        <a:t>Space</a:t>
                      </a:r>
                    </a:p>
                    <a:p>
                      <a:r>
                        <a:rPr lang="en-GB" sz="700" dirty="0">
                          <a:latin typeface="Sassoon Primary Std" panose="020B0503020103030203" pitchFamily="34" charset="0"/>
                        </a:rPr>
                        <a:t>Time</a:t>
                      </a:r>
                    </a:p>
                    <a:p>
                      <a:endParaRPr lang="en-GB" sz="700" dirty="0">
                        <a:latin typeface="Sassoon Primary Std" panose="020B0503020103030203" pitchFamily="34" charset="0"/>
                      </a:endParaRP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Counting, comparing and ordering</a:t>
                      </a:r>
                    </a:p>
                    <a:p>
                      <a:r>
                        <a:rPr lang="en-GB" sz="700" dirty="0">
                          <a:latin typeface="Sassoon Primary Std" panose="020B0503020103030203" pitchFamily="34" charset="0"/>
                        </a:rPr>
                        <a:t>Numbers to 20</a:t>
                      </a:r>
                    </a:p>
                    <a:p>
                      <a:r>
                        <a:rPr lang="en-GB" sz="700" dirty="0">
                          <a:latin typeface="Sassoon Primary Std" panose="020B0503020103030203" pitchFamily="34" charset="0"/>
                        </a:rPr>
                        <a:t>Measures = length, capacity, mass</a:t>
                      </a:r>
                    </a:p>
                    <a:p>
                      <a:r>
                        <a:rPr lang="en-GB" sz="700" dirty="0">
                          <a:latin typeface="Sassoon Primary Std" panose="020B0503020103030203" pitchFamily="34" charset="0"/>
                        </a:rPr>
                        <a:t>Money</a:t>
                      </a:r>
                    </a:p>
                    <a:p>
                      <a:r>
                        <a:rPr lang="en-GB" sz="700" dirty="0">
                          <a:latin typeface="Sassoon Primary Std" panose="020B0503020103030203" pitchFamily="34" charset="0"/>
                        </a:rPr>
                        <a:t>Shape, sorting, pattern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Multiplication/division</a:t>
                      </a:r>
                    </a:p>
                    <a:p>
                      <a:r>
                        <a:rPr lang="en-GB" sz="700" dirty="0">
                          <a:latin typeface="Sassoon Primary Std" panose="020B0503020103030203" pitchFamily="34" charset="0"/>
                        </a:rPr>
                        <a:t>Space</a:t>
                      </a:r>
                    </a:p>
                    <a:p>
                      <a:r>
                        <a:rPr lang="en-GB" sz="700" dirty="0">
                          <a:latin typeface="Sassoon Primary Std" panose="020B0503020103030203" pitchFamily="34" charset="0"/>
                        </a:rPr>
                        <a:t>Time</a:t>
                      </a:r>
                    </a:p>
                    <a:p>
                      <a:r>
                        <a:rPr lang="en-GB" sz="700" dirty="0">
                          <a:latin typeface="Sassoon Primary Std" panose="020B0503020103030203" pitchFamily="34" charset="0"/>
                        </a:rPr>
                        <a:t>Addition/subtraction</a:t>
                      </a:r>
                    </a:p>
                    <a:p>
                      <a:r>
                        <a:rPr lang="en-GB" sz="700" dirty="0">
                          <a:latin typeface="Sassoon Primary Std" panose="020B0503020103030203" pitchFamily="34" charset="0"/>
                        </a:rPr>
                        <a:t>Numbers to 20</a:t>
                      </a:r>
                    </a:p>
                    <a:p>
                      <a:r>
                        <a:rPr lang="en-GB" sz="700" dirty="0">
                          <a:latin typeface="Sassoon Primary Std" panose="020B0503020103030203" pitchFamily="34" charset="0"/>
                        </a:rPr>
                        <a:t>Transition unit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62925309"/>
                  </a:ext>
                </a:extLst>
              </a:tr>
              <a:tr h="445169">
                <a:tc rowSpan="2">
                  <a:txBody>
                    <a:bodyPr/>
                    <a:lstStyle/>
                    <a:p>
                      <a:r>
                        <a:rPr lang="en-GB" sz="800" dirty="0">
                          <a:latin typeface="Sassoon Primary Std" panose="020B0503020103030203" pitchFamily="34" charset="0"/>
                        </a:rPr>
                        <a:t>PSED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School Value driver: Respect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School Value driver: Kindness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Road Safety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School Value driver: Responsibility</a:t>
                      </a: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School Value driver: Courage</a:t>
                      </a: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School Value driver: Determination</a:t>
                      </a: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School Value driver: Independence</a:t>
                      </a: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07784500"/>
                  </a:ext>
                </a:extLst>
              </a:tr>
              <a:tr h="207745">
                <a:tc vMerge="1">
                  <a:txBody>
                    <a:bodyPr/>
                    <a:lstStyle/>
                    <a:p>
                      <a:endParaRPr lang="en-GB" sz="8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Independence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8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8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8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8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0751035"/>
                  </a:ext>
                </a:extLst>
              </a:tr>
              <a:tr h="0">
                <a:tc rowSpan="3">
                  <a:txBody>
                    <a:bodyPr/>
                    <a:lstStyle/>
                    <a:p>
                      <a:r>
                        <a:rPr lang="en-GB" sz="800" dirty="0">
                          <a:latin typeface="Sassoon Primary Std" panose="020B0503020103030203" pitchFamily="34" charset="0"/>
                        </a:rPr>
                        <a:t>Understanding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Peoples and Communities:</a:t>
                      </a:r>
                    </a:p>
                    <a:p>
                      <a:r>
                        <a:rPr lang="en-GB" sz="700" dirty="0">
                          <a:latin typeface="Sassoon Primary Std" panose="020B0503020103030203" pitchFamily="34" charset="0"/>
                        </a:rPr>
                        <a:t>SACRE: Special Times</a:t>
                      </a:r>
                    </a:p>
                    <a:p>
                      <a:r>
                        <a:rPr lang="en-GB" sz="700" dirty="0">
                          <a:latin typeface="Sassoon Primary Std" panose="020B0503020103030203" pitchFamily="34" charset="0"/>
                        </a:rPr>
                        <a:t>Diwali 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Peoples and Communities: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SACRE: Special Times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Christmas around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Peoples and Communities: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SACRE: Special Stories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Mapping using google world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Eid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Inuit life – compare and contrast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Arctic Localities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Peoples and Communities: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SACRE: Special Stories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Locality walk – local landmarks/London Landmarks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Peoples and Communities: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SACRE: Our Special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Peoples and Communities: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SACRE: Special Places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Compare contrast localities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Tribal people – compare and contrast.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Jungle Localities.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71663577"/>
                  </a:ext>
                </a:extLst>
              </a:tr>
              <a:tr h="801304">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The Natural World:</a:t>
                      </a:r>
                    </a:p>
                    <a:p>
                      <a:r>
                        <a:rPr lang="en-GB" sz="700" dirty="0">
                          <a:latin typeface="Sassoon Primary Std" panose="020B0503020103030203" pitchFamily="34" charset="0"/>
                        </a:rPr>
                        <a:t>Seasonal Change: Autumn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Biology Sense/Bug Hotel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The Natural World: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Physics – Light and Dark/Nocturnal animals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Chemistry –explore materials sand/water</a:t>
                      </a: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The Natural World:</a:t>
                      </a:r>
                    </a:p>
                    <a:p>
                      <a:r>
                        <a:rPr lang="en-GB" sz="700" dirty="0">
                          <a:latin typeface="Sassoon Primary Std" panose="020B0503020103030203" pitchFamily="34" charset="0"/>
                        </a:rPr>
                        <a:t>Seasonal Change: Winter</a:t>
                      </a:r>
                    </a:p>
                    <a:p>
                      <a:r>
                        <a:rPr lang="en-GB" sz="700" dirty="0">
                          <a:latin typeface="Sassoon Primary Std" panose="020B0503020103030203" pitchFamily="34" charset="0"/>
                        </a:rPr>
                        <a:t>Biology – Artic Animals</a:t>
                      </a:r>
                    </a:p>
                    <a:p>
                      <a:r>
                        <a:rPr lang="en-GB" sz="700" dirty="0">
                          <a:latin typeface="Sassoon Primary Std" panose="020B0503020103030203" pitchFamily="34" charset="0"/>
                        </a:rPr>
                        <a:t>Chemistry  - Ice melting</a:t>
                      </a:r>
                    </a:p>
                    <a:p>
                      <a:r>
                        <a:rPr lang="en-GB" sz="700" dirty="0">
                          <a:latin typeface="Sassoon Primary Std" panose="020B0503020103030203" pitchFamily="34" charset="0"/>
                        </a:rPr>
                        <a:t>Compare and contrast localities – Astley Village and The Arctic.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The Natural World: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Seasonal Change: Spring </a:t>
                      </a:r>
                    </a:p>
                    <a:p>
                      <a:r>
                        <a:rPr lang="en-GB" sz="700" dirty="0">
                          <a:latin typeface="Sassoon Primary Std" panose="020B0503020103030203" pitchFamily="34" charset="0"/>
                        </a:rPr>
                        <a:t>Chemistry – Baking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The Natural World:</a:t>
                      </a:r>
                    </a:p>
                    <a:p>
                      <a:r>
                        <a:rPr lang="en-GB" sz="700" dirty="0">
                          <a:latin typeface="Sassoon Primary Std" panose="020B0503020103030203" pitchFamily="34" charset="0"/>
                        </a:rPr>
                        <a:t>Biology – Life cycle of a chick/Plants for food.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The Natural World: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Seasonal Change: Summer</a:t>
                      </a:r>
                    </a:p>
                    <a:p>
                      <a:r>
                        <a:rPr lang="en-GB" sz="700" dirty="0">
                          <a:latin typeface="Sassoon Primary Std" panose="020B0503020103030203" pitchFamily="34" charset="0"/>
                        </a:rPr>
                        <a:t>Biology – Classifying animals.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Compare and contrast localities – Astley Village and The Arctic.</a:t>
                      </a: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4741358"/>
                  </a:ext>
                </a:extLst>
              </a:tr>
              <a:tr h="563880">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Past and Present:</a:t>
                      </a:r>
                    </a:p>
                    <a:p>
                      <a:r>
                        <a:rPr lang="en-GB" sz="700" dirty="0">
                          <a:latin typeface="Sassoon Primary Std" panose="020B0503020103030203" pitchFamily="34" charset="0"/>
                        </a:rPr>
                        <a:t>How we have changed from a baby.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Past and Present:</a:t>
                      </a:r>
                    </a:p>
                    <a:p>
                      <a:r>
                        <a:rPr lang="en-GB" sz="700" dirty="0">
                          <a:latin typeface="Sassoon Primary Std" panose="020B0503020103030203" pitchFamily="34" charset="0"/>
                        </a:rPr>
                        <a:t>Links to firemen and Bonfire night</a:t>
                      </a:r>
                    </a:p>
                    <a:p>
                      <a:r>
                        <a:rPr lang="en-GB" sz="700" dirty="0">
                          <a:latin typeface="Sassoon Primary Std" panose="020B0503020103030203" pitchFamily="34" charset="0"/>
                        </a:rPr>
                        <a:t>Fire Fighter uniform  and how it has changed over time.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Past and Present:</a:t>
                      </a:r>
                    </a:p>
                    <a:p>
                      <a:r>
                        <a:rPr lang="en-GB" sz="700" dirty="0">
                          <a:latin typeface="Sassoon Primary Std" panose="020B0503020103030203" pitchFamily="34" charset="0"/>
                        </a:rPr>
                        <a:t>Nativity story/Christmas in the past.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Past and Present:</a:t>
                      </a:r>
                    </a:p>
                    <a:p>
                      <a:r>
                        <a:rPr lang="en-GB" sz="700" dirty="0">
                          <a:latin typeface="Sassoon Primary Std" panose="020B0503020103030203" pitchFamily="34" charset="0"/>
                        </a:rPr>
                        <a:t>Kings Charles</a:t>
                      </a:r>
                    </a:p>
                    <a:p>
                      <a:r>
                        <a:rPr lang="en-GB" sz="700" dirty="0">
                          <a:latin typeface="Sassoon Primary Std" panose="020B0503020103030203" pitchFamily="34" charset="0"/>
                        </a:rPr>
                        <a:t>Buckingham Palace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Past and Present:</a:t>
                      </a:r>
                    </a:p>
                    <a:p>
                      <a:r>
                        <a:rPr lang="en-GB" sz="700" dirty="0">
                          <a:latin typeface="Sassoon Primary Std" panose="020B0503020103030203" pitchFamily="34" charset="0"/>
                        </a:rPr>
                        <a:t>Farming in the past/machinery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Past and Present:</a:t>
                      </a:r>
                    </a:p>
                    <a:p>
                      <a:r>
                        <a:rPr lang="en-GB" sz="700" dirty="0">
                          <a:latin typeface="Sassoon Primary Std" panose="020B0503020103030203" pitchFamily="34" charset="0"/>
                        </a:rPr>
                        <a:t>Review of a year in Reception/Transition to Year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34929015"/>
                  </a:ext>
                </a:extLst>
              </a:tr>
              <a:tr h="445169">
                <a:tc>
                  <a:txBody>
                    <a:bodyPr/>
                    <a:lstStyle/>
                    <a:p>
                      <a:r>
                        <a:rPr lang="en-GB" sz="800" dirty="0">
                          <a:latin typeface="Sassoon Primary Std" panose="020B0503020103030203" pitchFamily="34" charset="0"/>
                        </a:rPr>
                        <a:t>Computing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Barefoot Computing </a:t>
                      </a:r>
                    </a:p>
                    <a:p>
                      <a:r>
                        <a:rPr lang="en-GB" sz="700" dirty="0">
                          <a:latin typeface="Sassoon Primary Std" panose="020B0503020103030203" pitchFamily="34" charset="0"/>
                        </a:rPr>
                        <a:t>‘awesome Autumn’ unit.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Purple Mash </a:t>
                      </a:r>
                    </a:p>
                    <a:p>
                      <a:r>
                        <a:rPr lang="en-GB" sz="700" dirty="0">
                          <a:latin typeface="Sassoon Primary Std" panose="020B0503020103030203" pitchFamily="34" charset="0"/>
                        </a:rPr>
                        <a:t>Paint projects selecting pen/colour/width tool.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Beebot Adventures</a:t>
                      </a:r>
                    </a:p>
                    <a:p>
                      <a:r>
                        <a:rPr lang="en-GB" sz="700" dirty="0">
                          <a:latin typeface="Sassoon Primary Std" panose="020B0503020103030203" pitchFamily="34" charset="0"/>
                        </a:rPr>
                        <a:t>Smartie the Penguin Online safety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Digital Photography using iPad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Purple Mash –The Farm simualtion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Purple Mash Digital Literacy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8867903"/>
                  </a:ext>
                </a:extLst>
              </a:tr>
              <a:tr h="682592">
                <a:tc>
                  <a:txBody>
                    <a:bodyPr/>
                    <a:lstStyle/>
                    <a:p>
                      <a:r>
                        <a:rPr lang="en-GB" sz="800" dirty="0">
                          <a:latin typeface="Sassoon Primary Std" panose="020B0503020103030203" pitchFamily="34" charset="0"/>
                        </a:rPr>
                        <a:t>Expressive Arts and Design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Drawing –  Self Portraits</a:t>
                      </a:r>
                    </a:p>
                    <a:p>
                      <a:r>
                        <a:rPr lang="en-GB" sz="700" dirty="0">
                          <a:latin typeface="Sassoon Primary Std" panose="020B0503020103030203" pitchFamily="34" charset="0"/>
                        </a:rPr>
                        <a:t>Artist Study: Yoyoi Kusama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Mechanisms- Split pin Characters in provision</a:t>
                      </a:r>
                    </a:p>
                    <a:p>
                      <a:r>
                        <a:rPr lang="en-GB" sz="700" dirty="0">
                          <a:latin typeface="Sassoon Primary Std" panose="020B0503020103030203" pitchFamily="34" charset="0"/>
                        </a:rPr>
                        <a:t>Witches broom sticks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Painting – Winter Colours</a:t>
                      </a:r>
                    </a:p>
                    <a:p>
                      <a:r>
                        <a:rPr lang="en-GB" sz="700" dirty="0">
                          <a:latin typeface="Sassoon Primary Std" panose="020B0503020103030203" pitchFamily="34" charset="0"/>
                        </a:rPr>
                        <a:t>Artist Study: Wassily Kandinsky</a:t>
                      </a:r>
                    </a:p>
                    <a:p>
                      <a:r>
                        <a:rPr lang="en-GB" sz="700" dirty="0">
                          <a:latin typeface="Sassoon Primary Std" panose="020B0503020103030203" pitchFamily="34" charset="0"/>
                        </a:rPr>
                        <a:t>George Surat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Structures – Bridges/Buildings based on London landmarks Lego, large blocks, outside card boxes for children to travel across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Sculpture – junk modelling farm animals using packing from animal products</a:t>
                      </a:r>
                    </a:p>
                    <a:p>
                      <a:r>
                        <a:rPr lang="en-GB" sz="700" dirty="0">
                          <a:latin typeface="Sassoon Primary Std" panose="020B0503020103030203" pitchFamily="34" charset="0"/>
                        </a:rPr>
                        <a:t>Artist Study: Nicole Dyer</a:t>
                      </a:r>
                    </a:p>
                    <a:p>
                      <a:r>
                        <a:rPr lang="en-GB" sz="700" dirty="0">
                          <a:latin typeface="Sassoon Primary Std" panose="020B0503020103030203" pitchFamily="34" charset="0"/>
                        </a:rPr>
                        <a:t>Faith Bebbington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Food – healthy fruit kababs and smoothies, using exotic fruits.</a:t>
                      </a:r>
                    </a:p>
                    <a:p>
                      <a:r>
                        <a:rPr lang="en-GB" sz="700" dirty="0">
                          <a:latin typeface="Sassoon Primary Std" panose="020B0503020103030203" pitchFamily="34" charset="0"/>
                        </a:rPr>
                        <a:t>Textiles – make tree supports to rest tree house 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46527280"/>
                  </a:ext>
                </a:extLst>
              </a:tr>
              <a:tr h="326457">
                <a:tc>
                  <a:txBody>
                    <a:bodyPr/>
                    <a:lstStyle/>
                    <a:p>
                      <a:r>
                        <a:rPr lang="en-GB" sz="800" dirty="0">
                          <a:latin typeface="Sassoon Primary Std" panose="020B0503020103030203" pitchFamily="34" charset="0"/>
                        </a:rPr>
                        <a:t>Music - Churranga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My Stories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Our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Everyone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latin typeface="Sassoon Primary Std" panose="020B0503020103030203" pitchFamily="34" charset="0"/>
                        </a:rPr>
                        <a:t>Big Bear Funk.</a:t>
                      </a:r>
                    </a:p>
                    <a:p>
                      <a:endParaRPr lang="en-GB" sz="700"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700" dirty="0">
                          <a:latin typeface="Sassoon Primary Std" panose="020B0503020103030203" pitchFamily="34" charset="0"/>
                        </a:rPr>
                        <a:t>Reflect, Rewind, Replay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3171957"/>
                  </a:ext>
                </a:extLst>
              </a:tr>
            </a:tbl>
          </a:graphicData>
        </a:graphic>
      </p:graphicFrame>
    </p:spTree>
    <p:extLst>
      <p:ext uri="{BB962C8B-B14F-4D97-AF65-F5344CB8AC3E}">
        <p14:creationId xmlns:p14="http://schemas.microsoft.com/office/powerpoint/2010/main" val="3462970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B05EB5E-FAF0-AAC4-792F-C0070B113AC5}"/>
              </a:ext>
            </a:extLst>
          </p:cNvPr>
          <p:cNvSpPr txBox="1"/>
          <p:nvPr/>
        </p:nvSpPr>
        <p:spPr>
          <a:xfrm>
            <a:off x="410198" y="333285"/>
            <a:ext cx="11041166" cy="2308324"/>
          </a:xfrm>
          <a:prstGeom prst="rect">
            <a:avLst/>
          </a:prstGeom>
          <a:noFill/>
          <a:ln w="57150">
            <a:solidFill>
              <a:schemeClr val="accent1"/>
            </a:solidFill>
          </a:ln>
        </p:spPr>
        <p:txBody>
          <a:bodyPr wrap="square" rtlCol="0">
            <a:spAutoFit/>
          </a:bodyPr>
          <a:lstStyle/>
          <a:p>
            <a:r>
              <a:rPr lang="en-GB" dirty="0">
                <a:latin typeface="Sassoon Primary Std" panose="020B0503020103030203" pitchFamily="34" charset="0"/>
              </a:rPr>
              <a:t>Objectives Key – Taken from Development matters age bandings</a:t>
            </a:r>
          </a:p>
          <a:p>
            <a:endParaRPr lang="en-GB" dirty="0"/>
          </a:p>
          <a:p>
            <a:endParaRPr lang="en-GB" dirty="0"/>
          </a:p>
          <a:p>
            <a:endParaRPr lang="en-GB" dirty="0"/>
          </a:p>
          <a:p>
            <a:endParaRPr lang="en-GB" dirty="0"/>
          </a:p>
          <a:p>
            <a:endParaRPr lang="en-GB" dirty="0"/>
          </a:p>
          <a:p>
            <a:endParaRPr lang="en-GB" dirty="0"/>
          </a:p>
          <a:p>
            <a:endParaRPr lang="en-GB" dirty="0"/>
          </a:p>
        </p:txBody>
      </p:sp>
      <p:graphicFrame>
        <p:nvGraphicFramePr>
          <p:cNvPr id="6" name="Table 5">
            <a:extLst>
              <a:ext uri="{FF2B5EF4-FFF2-40B4-BE49-F238E27FC236}">
                <a16:creationId xmlns:a16="http://schemas.microsoft.com/office/drawing/2014/main" id="{28058529-5506-DBAD-EEEE-7661362499A4}"/>
              </a:ext>
            </a:extLst>
          </p:cNvPr>
          <p:cNvGraphicFramePr>
            <a:graphicFrameLocks noGrp="1"/>
          </p:cNvGraphicFramePr>
          <p:nvPr>
            <p:extLst>
              <p:ext uri="{D42A27DB-BD31-4B8C-83A1-F6EECF244321}">
                <p14:modId xmlns:p14="http://schemas.microsoft.com/office/powerpoint/2010/main" val="1098624"/>
              </p:ext>
            </p:extLst>
          </p:nvPr>
        </p:nvGraphicFramePr>
        <p:xfrm>
          <a:off x="664673" y="794759"/>
          <a:ext cx="10667050" cy="1657884"/>
        </p:xfrm>
        <a:graphic>
          <a:graphicData uri="http://schemas.openxmlformats.org/drawingml/2006/table">
            <a:tbl>
              <a:tblPr firstRow="1" bandRow="1">
                <a:tableStyleId>{5940675A-B579-460E-94D1-54222C63F5DA}</a:tableStyleId>
              </a:tblPr>
              <a:tblGrid>
                <a:gridCol w="2146893">
                  <a:extLst>
                    <a:ext uri="{9D8B030D-6E8A-4147-A177-3AD203B41FA5}">
                      <a16:colId xmlns:a16="http://schemas.microsoft.com/office/drawing/2014/main" val="2959991402"/>
                    </a:ext>
                  </a:extLst>
                </a:gridCol>
                <a:gridCol w="8520157">
                  <a:extLst>
                    <a:ext uri="{9D8B030D-6E8A-4147-A177-3AD203B41FA5}">
                      <a16:colId xmlns:a16="http://schemas.microsoft.com/office/drawing/2014/main" val="3563444494"/>
                    </a:ext>
                  </a:extLst>
                </a:gridCol>
              </a:tblGrid>
              <a:tr h="547558">
                <a:tc>
                  <a:txBody>
                    <a:bodyPr/>
                    <a:lstStyle/>
                    <a:p>
                      <a:endParaRPr lang="en-GB" dirty="0"/>
                    </a:p>
                  </a:txBody>
                  <a:tcPr>
                    <a:solidFill>
                      <a:schemeClr val="accent1"/>
                    </a:solidFill>
                  </a:tcPr>
                </a:tc>
                <a:tc>
                  <a:txBody>
                    <a:bodyPr/>
                    <a:lstStyle/>
                    <a:p>
                      <a:r>
                        <a:rPr lang="en-GB" dirty="0">
                          <a:latin typeface="Sassoon Primary Std" panose="020B0503020103030203" pitchFamily="34" charset="0"/>
                        </a:rPr>
                        <a:t>3 – 4 years</a:t>
                      </a:r>
                    </a:p>
                  </a:txBody>
                  <a:tcPr/>
                </a:tc>
                <a:extLst>
                  <a:ext uri="{0D108BD9-81ED-4DB2-BD59-A6C34878D82A}">
                    <a16:rowId xmlns:a16="http://schemas.microsoft.com/office/drawing/2014/main" val="1576329983"/>
                  </a:ext>
                </a:extLst>
              </a:tr>
              <a:tr h="555163">
                <a:tc>
                  <a:txBody>
                    <a:bodyPr/>
                    <a:lstStyle/>
                    <a:p>
                      <a:endParaRPr lang="en-GB" dirty="0"/>
                    </a:p>
                  </a:txBody>
                  <a:tcPr>
                    <a:solidFill>
                      <a:srgbClr val="FF0000"/>
                    </a:solidFill>
                  </a:tcPr>
                </a:tc>
                <a:tc>
                  <a:txBody>
                    <a:bodyPr/>
                    <a:lstStyle/>
                    <a:p>
                      <a:r>
                        <a:rPr lang="en-GB" dirty="0">
                          <a:latin typeface="Sassoon Primary Std" panose="020B0503020103030203" pitchFamily="34" charset="0"/>
                        </a:rPr>
                        <a:t>Children in Reception</a:t>
                      </a:r>
                    </a:p>
                  </a:txBody>
                  <a:tcPr/>
                </a:tc>
                <a:extLst>
                  <a:ext uri="{0D108BD9-81ED-4DB2-BD59-A6C34878D82A}">
                    <a16:rowId xmlns:a16="http://schemas.microsoft.com/office/drawing/2014/main" val="447644386"/>
                  </a:ext>
                </a:extLst>
              </a:tr>
              <a:tr h="555163">
                <a:tc>
                  <a:txBody>
                    <a:bodyPr/>
                    <a:lstStyle/>
                    <a:p>
                      <a:endParaRPr lang="en-GB" dirty="0"/>
                    </a:p>
                  </a:txBody>
                  <a:tcPr>
                    <a:solidFill>
                      <a:schemeClr val="accent6"/>
                    </a:solidFill>
                  </a:tcPr>
                </a:tc>
                <a:tc>
                  <a:txBody>
                    <a:bodyPr/>
                    <a:lstStyle/>
                    <a:p>
                      <a:r>
                        <a:rPr lang="en-GB" dirty="0">
                          <a:latin typeface="Sassoon Primary Std" panose="020B0503020103030203" pitchFamily="34" charset="0"/>
                        </a:rPr>
                        <a:t>Early Learning Goals</a:t>
                      </a:r>
                    </a:p>
                  </a:txBody>
                  <a:tcPr/>
                </a:tc>
                <a:extLst>
                  <a:ext uri="{0D108BD9-81ED-4DB2-BD59-A6C34878D82A}">
                    <a16:rowId xmlns:a16="http://schemas.microsoft.com/office/drawing/2014/main" val="511895637"/>
                  </a:ext>
                </a:extLst>
              </a:tr>
            </a:tbl>
          </a:graphicData>
        </a:graphic>
      </p:graphicFrame>
    </p:spTree>
    <p:extLst>
      <p:ext uri="{BB962C8B-B14F-4D97-AF65-F5344CB8AC3E}">
        <p14:creationId xmlns:p14="http://schemas.microsoft.com/office/powerpoint/2010/main" val="1176452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Autumn1 Curriculum Web 2025/26</a:t>
            </a:r>
          </a:p>
          <a:p>
            <a:pPr algn="ctr"/>
            <a:r>
              <a:rPr lang="en-GB" dirty="0">
                <a:latin typeface="Sassoon Primary Std" panose="020B0503020103030203" pitchFamily="34" charset="0"/>
              </a:rPr>
              <a:t>Prime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7" name="Rectangle 6">
            <a:extLst>
              <a:ext uri="{FF2B5EF4-FFF2-40B4-BE49-F238E27FC236}">
                <a16:creationId xmlns:a16="http://schemas.microsoft.com/office/drawing/2014/main" id="{52EE3628-35F8-4B8C-9DDC-6BC45DAFB570}"/>
              </a:ext>
            </a:extLst>
          </p:cNvPr>
          <p:cNvSpPr/>
          <p:nvPr/>
        </p:nvSpPr>
        <p:spPr>
          <a:xfrm>
            <a:off x="4230012" y="807121"/>
            <a:ext cx="3745810" cy="857250"/>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Baseline 3weeks / All About Me – 4 weeks </a:t>
            </a:r>
          </a:p>
          <a:p>
            <a:pPr algn="ctr"/>
            <a:endParaRPr lang="en-GB" dirty="0"/>
          </a:p>
        </p:txBody>
      </p:sp>
      <p:sp>
        <p:nvSpPr>
          <p:cNvPr id="8" name="Rectangle 7">
            <a:extLst>
              <a:ext uri="{FF2B5EF4-FFF2-40B4-BE49-F238E27FC236}">
                <a16:creationId xmlns:a16="http://schemas.microsoft.com/office/drawing/2014/main" id="{87E3A53D-5F29-4C49-B7CC-62031FB01396}"/>
              </a:ext>
            </a:extLst>
          </p:cNvPr>
          <p:cNvSpPr/>
          <p:nvPr/>
        </p:nvSpPr>
        <p:spPr>
          <a:xfrm>
            <a:off x="371352" y="501445"/>
            <a:ext cx="3629147" cy="604097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r>
              <a:rPr lang="en-GB" sz="1100" dirty="0">
                <a:latin typeface="Sassoon Primary Std" panose="020B0503020103030203" pitchFamily="34" charset="0"/>
              </a:rPr>
              <a:t>Physical Development.</a:t>
            </a:r>
          </a:p>
          <a:p>
            <a:r>
              <a:rPr lang="en-GB" sz="900" dirty="0">
                <a:latin typeface="Sassoon Primary Std" panose="020B0503020103030203" pitchFamily="34" charset="0"/>
              </a:rPr>
              <a:t>Fine motor: </a:t>
            </a:r>
          </a:p>
          <a:p>
            <a:r>
              <a:rPr lang="en-GB" sz="900" dirty="0">
                <a:latin typeface="Sassoon Primary Std" panose="020B0503020103030203" pitchFamily="34" charset="0"/>
              </a:rPr>
              <a:t>Dough Disco sessions daily throughout the half term.</a:t>
            </a:r>
          </a:p>
          <a:p>
            <a:r>
              <a:rPr lang="en-GB" sz="900" dirty="0">
                <a:latin typeface="Sassoon Primary Std" panose="020B0503020103030203" pitchFamily="34" charset="0"/>
              </a:rPr>
              <a:t>Daily handwriting practise on whiteboards following RRLS patter.</a:t>
            </a:r>
          </a:p>
          <a:p>
            <a:r>
              <a:rPr lang="en-GB" sz="800" dirty="0">
                <a:solidFill>
                  <a:schemeClr val="accent5"/>
                </a:solidFill>
                <a:latin typeface="Sassoon Primary Std" panose="020B0503020103030203" pitchFamily="34" charset="0"/>
              </a:rPr>
              <a:t>Use a comfortable grip with good control when holding pens and pencils. </a:t>
            </a:r>
          </a:p>
          <a:p>
            <a:r>
              <a:rPr lang="en-GB" sz="800" dirty="0">
                <a:solidFill>
                  <a:schemeClr val="accent5"/>
                </a:solidFill>
                <a:latin typeface="Sassoon Primary Std" panose="020B0503020103030203" pitchFamily="34" charset="0"/>
              </a:rPr>
              <a:t>Show a preference for a dominant hand</a:t>
            </a:r>
            <a:r>
              <a:rPr lang="en-GB" sz="800" dirty="0">
                <a:latin typeface="Sassoon Primary Std" panose="020B0503020103030203" pitchFamily="34" charset="0"/>
              </a:rPr>
              <a:t>.</a:t>
            </a:r>
          </a:p>
          <a:p>
            <a:r>
              <a:rPr lang="en-GB" sz="800" dirty="0">
                <a:solidFill>
                  <a:srgbClr val="FF0000"/>
                </a:solidFill>
                <a:latin typeface="Sassoon Primary Std" panose="020B0503020103030203" pitchFamily="34" charset="0"/>
              </a:rPr>
              <a:t>Use their core muscle strength to achieve a good posture when sitting at a table or sitting on the floor</a:t>
            </a:r>
          </a:p>
          <a:p>
            <a:r>
              <a:rPr lang="en-GB" sz="800" dirty="0">
                <a:solidFill>
                  <a:srgbClr val="FF0000"/>
                </a:solidFill>
                <a:latin typeface="Sassoon Primary Std" panose="020B0503020103030203" pitchFamily="34" charset="0"/>
              </a:rPr>
              <a:t>Develop their small motor skills so that they can use a range of tools competently, safely and confidently. Suggested tools: pencils for drawing and writing, paintbrushes, scissors, knives, forks and spoons</a:t>
            </a:r>
          </a:p>
          <a:p>
            <a:r>
              <a:rPr lang="en-GB" sz="800" dirty="0">
                <a:solidFill>
                  <a:srgbClr val="FF0000"/>
                </a:solidFill>
                <a:latin typeface="Sassoon Primary Std" panose="020B0503020103030203" pitchFamily="34" charset="0"/>
              </a:rPr>
              <a:t>Develop the foundations of a handwriting style which is fast, accurate and efficient.</a:t>
            </a:r>
          </a:p>
          <a:p>
            <a:r>
              <a:rPr lang="en-GB" sz="900" dirty="0">
                <a:solidFill>
                  <a:schemeClr val="tx1"/>
                </a:solidFill>
                <a:latin typeface="Sassoon Primary Std" panose="020B0503020103030203" pitchFamily="34" charset="0"/>
              </a:rPr>
              <a:t>Gross Motor:</a:t>
            </a:r>
          </a:p>
          <a:p>
            <a:r>
              <a:rPr lang="en-GB" sz="900" dirty="0">
                <a:solidFill>
                  <a:schemeClr val="tx1"/>
                </a:solidFill>
                <a:latin typeface="Sassoon Primary Std" panose="020B0503020103030203" pitchFamily="34" charset="0"/>
              </a:rPr>
              <a:t>Two sessions of Physical development in the hall per week following PE Passport S of W</a:t>
            </a:r>
          </a:p>
          <a:p>
            <a:pPr algn="just"/>
            <a:r>
              <a:rPr lang="en-GB" sz="900" dirty="0">
                <a:solidFill>
                  <a:schemeClr val="tx1"/>
                </a:solidFill>
                <a:latin typeface="Sassoon Primary Std" panose="020B0503020103030203" pitchFamily="34" charset="0"/>
              </a:rPr>
              <a:t>Session 1:</a:t>
            </a:r>
            <a:r>
              <a:rPr lang="en-GB" sz="900" b="0" i="0" dirty="0">
                <a:solidFill>
                  <a:srgbClr val="000000"/>
                </a:solidFill>
                <a:effectLst/>
                <a:highlight>
                  <a:srgbClr val="FFFFFF"/>
                </a:highlight>
                <a:latin typeface="Sassoon Primary Std" panose="020B0503020103030203" pitchFamily="34" charset="0"/>
              </a:rPr>
              <a:t>To jump for distance/To land appropriately.</a:t>
            </a:r>
          </a:p>
          <a:p>
            <a:pPr algn="just"/>
            <a:r>
              <a:rPr lang="en-GB" sz="800" dirty="0">
                <a:solidFill>
                  <a:schemeClr val="accent1"/>
                </a:solidFill>
                <a:latin typeface="Sassoon Primary Std" panose="020B0503020103030203" pitchFamily="34" charset="0"/>
              </a:rPr>
              <a:t>Match their developing physical skills to tasks and activities in the setting. For example, they decide whether to crawl, walk or run across a plank, depending on its length and width.</a:t>
            </a:r>
            <a:endParaRPr lang="en-GB" sz="800" b="0" i="0" dirty="0">
              <a:solidFill>
                <a:schemeClr val="accent1"/>
              </a:solidFill>
              <a:effectLst/>
              <a:highlight>
                <a:srgbClr val="FFFFFF"/>
              </a:highlight>
              <a:latin typeface="Sassoon Primary Std" panose="020B0503020103030203" pitchFamily="34" charset="0"/>
            </a:endParaRPr>
          </a:p>
          <a:p>
            <a:pPr algn="just"/>
            <a:r>
              <a:rPr lang="en-GB" sz="800" dirty="0">
                <a:solidFill>
                  <a:srgbClr val="FF0000"/>
                </a:solidFill>
                <a:latin typeface="Sassoon Primary Std" panose="020B0503020103030203" pitchFamily="34" charset="0"/>
              </a:rPr>
              <a:t>Revise and refine the fundamental movement skills they have already acquired: jumping </a:t>
            </a:r>
            <a:endParaRPr lang="en-GB" sz="800" b="0" i="0" dirty="0">
              <a:solidFill>
                <a:srgbClr val="FF0000"/>
              </a:solidFill>
              <a:effectLst/>
              <a:highlight>
                <a:srgbClr val="FFFFFF"/>
              </a:highlight>
              <a:latin typeface="Sassoon Primary Std" panose="020B0503020103030203" pitchFamily="34" charset="0"/>
            </a:endParaRPr>
          </a:p>
          <a:p>
            <a:pPr algn="just"/>
            <a:r>
              <a:rPr lang="en-GB" sz="800" dirty="0">
                <a:solidFill>
                  <a:srgbClr val="FF0000"/>
                </a:solidFill>
                <a:latin typeface="Sassoon Primary Std" panose="020B0503020103030203" pitchFamily="34" charset="0"/>
              </a:rPr>
              <a:t>Progress towards a more fluent style of moving, with developing control and grace.</a:t>
            </a:r>
          </a:p>
          <a:p>
            <a:pPr algn="just"/>
            <a:r>
              <a:rPr lang="en-GB" sz="800" dirty="0">
                <a:solidFill>
                  <a:srgbClr val="FF0000"/>
                </a:solidFill>
                <a:latin typeface="Sassoon Primary Std" panose="020B0503020103030203" pitchFamily="34" charset="0"/>
              </a:rPr>
              <a:t>Combine different movements with ease and fluency.</a:t>
            </a:r>
          </a:p>
          <a:p>
            <a:pPr algn="just"/>
            <a:r>
              <a:rPr lang="en-GB" sz="800" dirty="0">
                <a:solidFill>
                  <a:srgbClr val="FF0000"/>
                </a:solidFill>
                <a:latin typeface="Sassoon Primary Std" panose="020B0503020103030203" pitchFamily="34" charset="0"/>
              </a:rPr>
              <a:t>Confidently and safely use a range of large and small apparatus indoors and outside, alone and in a group. </a:t>
            </a:r>
          </a:p>
          <a:p>
            <a:pPr algn="just"/>
            <a:r>
              <a:rPr lang="en-GB" sz="800" dirty="0">
                <a:solidFill>
                  <a:srgbClr val="FF0000"/>
                </a:solidFill>
                <a:latin typeface="Sassoon Primary Std" panose="020B0503020103030203" pitchFamily="34" charset="0"/>
              </a:rPr>
              <a:t>Develop overall body-strength, balance, co-ordination and agility.</a:t>
            </a:r>
            <a:endParaRPr lang="en-GB" sz="800" b="0" i="0" dirty="0">
              <a:solidFill>
                <a:srgbClr val="FF0000"/>
              </a:solidFill>
              <a:effectLst/>
              <a:highlight>
                <a:srgbClr val="FFFFFF"/>
              </a:highlight>
              <a:latin typeface="Sassoon Primary Std" panose="020B0503020103030203" pitchFamily="34" charset="0"/>
            </a:endParaRPr>
          </a:p>
          <a:p>
            <a:r>
              <a:rPr lang="en-GB" sz="900" dirty="0">
                <a:solidFill>
                  <a:schemeClr val="tx1"/>
                </a:solidFill>
                <a:latin typeface="Sassoon Primary Std" panose="020B0503020103030203" pitchFamily="34" charset="0"/>
              </a:rPr>
              <a:t>Session 2: </a:t>
            </a:r>
            <a:r>
              <a:rPr lang="en-GB" sz="900" b="0" i="0" dirty="0">
                <a:solidFill>
                  <a:srgbClr val="000000"/>
                </a:solidFill>
                <a:effectLst/>
                <a:highlight>
                  <a:srgbClr val="FFFFFF"/>
                </a:highlight>
                <a:latin typeface="Sassoon Primary Std" panose="020B0503020103030203" pitchFamily="34" charset="0"/>
              </a:rPr>
              <a:t>To hop on both feet</a:t>
            </a:r>
          </a:p>
          <a:p>
            <a:r>
              <a:rPr lang="en-GB" sz="800" dirty="0">
                <a:solidFill>
                  <a:schemeClr val="accent1"/>
                </a:solidFill>
                <a:latin typeface="Sassoon Primary Std" panose="020B0503020103030203" pitchFamily="34" charset="0"/>
              </a:rPr>
              <a:t>Skip, hop, stand on one leg and hold a pose for a game like musical statues</a:t>
            </a:r>
            <a:r>
              <a:rPr lang="en-GB" sz="800" dirty="0">
                <a:latin typeface="Sassoon Primary Std" panose="020B0503020103030203" pitchFamily="34" charset="0"/>
              </a:rPr>
              <a:t>.</a:t>
            </a:r>
          </a:p>
          <a:p>
            <a:r>
              <a:rPr lang="en-GB" sz="800" dirty="0">
                <a:solidFill>
                  <a:schemeClr val="accent1"/>
                </a:solidFill>
                <a:latin typeface="Sassoon Primary Std" panose="020B0503020103030203" pitchFamily="34" charset="0"/>
              </a:rPr>
              <a:t>Match their developing physical skills to tasks and activities in the setting. For example, they decide whether to crawl, walk or run across a plank, depending on its length and width.</a:t>
            </a:r>
            <a:endParaRPr lang="en-GB" sz="800" b="0" i="0" dirty="0">
              <a:solidFill>
                <a:srgbClr val="000000"/>
              </a:solidFill>
              <a:effectLst/>
              <a:highlight>
                <a:srgbClr val="FFFFFF"/>
              </a:highlight>
              <a:latin typeface="Sassoon Primary Std" panose="020B0503020103030203" pitchFamily="34" charset="0"/>
            </a:endParaRPr>
          </a:p>
          <a:p>
            <a:r>
              <a:rPr lang="en-GB" sz="800" dirty="0">
                <a:solidFill>
                  <a:srgbClr val="FF0000"/>
                </a:solidFill>
                <a:latin typeface="Sassoon Primary Std" panose="020B0503020103030203" pitchFamily="34" charset="0"/>
              </a:rPr>
              <a:t>Develop overall body-strength, balance, co-ordination and agility.</a:t>
            </a:r>
          </a:p>
          <a:p>
            <a:pPr algn="just"/>
            <a:r>
              <a:rPr lang="en-GB" sz="800" dirty="0">
                <a:solidFill>
                  <a:srgbClr val="FF0000"/>
                </a:solidFill>
                <a:latin typeface="Sassoon Primary Std" panose="020B0503020103030203" pitchFamily="34" charset="0"/>
              </a:rPr>
              <a:t>Progress towards a more fluent style of moving, with developing control and grace.</a:t>
            </a:r>
          </a:p>
          <a:p>
            <a:pPr algn="just"/>
            <a:r>
              <a:rPr lang="en-GB" sz="800" dirty="0">
                <a:solidFill>
                  <a:srgbClr val="FF0000"/>
                </a:solidFill>
                <a:latin typeface="Sassoon Primary Std" panose="020B0503020103030203" pitchFamily="34" charset="0"/>
              </a:rPr>
              <a:t>Combine different movements with ease and fluency.</a:t>
            </a:r>
          </a:p>
          <a:p>
            <a:r>
              <a:rPr lang="en-GB" sz="800" dirty="0">
                <a:solidFill>
                  <a:srgbClr val="FF0000"/>
                </a:solidFill>
                <a:latin typeface="Sassoon Primary Std" panose="020B0503020103030203" pitchFamily="34" charset="0"/>
              </a:rPr>
              <a:t>Revise and refine the fundamental movement skills they have already acquired: hopping </a:t>
            </a:r>
          </a:p>
          <a:p>
            <a:r>
              <a:rPr lang="en-GB" sz="900" dirty="0">
                <a:solidFill>
                  <a:schemeClr val="tx1"/>
                </a:solidFill>
                <a:latin typeface="Sassoon Primary Std" panose="020B0503020103030203" pitchFamily="34" charset="0"/>
              </a:rPr>
              <a:t>Session3:</a:t>
            </a:r>
            <a:r>
              <a:rPr lang="en-GB" sz="900" b="0" i="0" dirty="0">
                <a:solidFill>
                  <a:srgbClr val="000000"/>
                </a:solidFill>
                <a:effectLst/>
                <a:highlight>
                  <a:srgbClr val="FFFFFF"/>
                </a:highlight>
                <a:latin typeface="Sassoon Primary Std" panose="020B0503020103030203" pitchFamily="34" charset="0"/>
              </a:rPr>
              <a:t>To underarm throw for distance/Session 4:To overarm throw for distance</a:t>
            </a:r>
          </a:p>
          <a:p>
            <a:r>
              <a:rPr lang="en-GB" sz="800" dirty="0">
                <a:solidFill>
                  <a:schemeClr val="accent1"/>
                </a:solidFill>
                <a:latin typeface="Sassoon Primary Std" panose="020B0503020103030203" pitchFamily="34" charset="0"/>
              </a:rPr>
              <a:t>Continue to develop their movement, balancing, riding (scooters, trikes and bikes) and ball skills.</a:t>
            </a:r>
            <a:endParaRPr lang="en-GB" sz="800" b="0" i="0" dirty="0">
              <a:solidFill>
                <a:schemeClr val="accent1"/>
              </a:solidFill>
              <a:effectLst/>
              <a:highlight>
                <a:srgbClr val="FFFFFF"/>
              </a:highlight>
              <a:latin typeface="Sassoon Primary Std" panose="020B0503020103030203" pitchFamily="34" charset="0"/>
            </a:endParaRPr>
          </a:p>
          <a:p>
            <a:r>
              <a:rPr lang="en-GB" sz="800" dirty="0">
                <a:solidFill>
                  <a:srgbClr val="FF0000"/>
                </a:solidFill>
                <a:latin typeface="Sassoon Primary Std" panose="020B0503020103030203" pitchFamily="34" charset="0"/>
              </a:rPr>
              <a:t>Further develop and refine a range of ball skills including: throwing, catching, kicking, passing, batting, and aiming. </a:t>
            </a:r>
          </a:p>
          <a:p>
            <a:r>
              <a:rPr lang="en-GB" sz="800" dirty="0">
                <a:solidFill>
                  <a:srgbClr val="FF0000"/>
                </a:solidFill>
                <a:latin typeface="Sassoon Primary Std" panose="020B0503020103030203" pitchFamily="34" charset="0"/>
              </a:rPr>
              <a:t>Develop confidence, competence, precision and accuracy when engaging in activities that involve a ball</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53E9EC2-AB11-4D43-919F-7B4A26B5D983}"/>
              </a:ext>
            </a:extLst>
          </p:cNvPr>
          <p:cNvSpPr/>
          <p:nvPr/>
        </p:nvSpPr>
        <p:spPr>
          <a:xfrm>
            <a:off x="8331889" y="447261"/>
            <a:ext cx="3488758" cy="6095155"/>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100" dirty="0">
              <a:latin typeface="Sassoon Primary Std" panose="020B0503020103030203" pitchFamily="34" charset="0"/>
            </a:endParaRPr>
          </a:p>
          <a:p>
            <a:pPr algn="ctr"/>
            <a:r>
              <a:rPr lang="en-GB" sz="1100" dirty="0">
                <a:latin typeface="Sassoon Primary Std" panose="020B0503020103030203" pitchFamily="34" charset="0"/>
              </a:rPr>
              <a:t>Personal Social and Emotional Development.</a:t>
            </a:r>
          </a:p>
          <a:p>
            <a:pPr algn="ctr"/>
            <a:r>
              <a:rPr lang="en-GB" sz="1100" dirty="0">
                <a:latin typeface="Sassoon Primary Std" panose="020B0503020103030203" pitchFamily="34" charset="0"/>
              </a:rPr>
              <a:t>School Value: Respect</a:t>
            </a:r>
          </a:p>
          <a:p>
            <a:r>
              <a:rPr lang="en-GB" sz="900" dirty="0">
                <a:latin typeface="Sassoon Primary Std" panose="020B0503020103030203" pitchFamily="34" charset="0"/>
              </a:rPr>
              <a:t>Session1: Talk about what a rule is and discuss what rules we need in class to be safe a happy/why we have rules. Record children demonstrating the rules (Photographs) and display in class.</a:t>
            </a:r>
          </a:p>
          <a:p>
            <a:r>
              <a:rPr lang="en-GB" sz="900" dirty="0">
                <a:solidFill>
                  <a:schemeClr val="accent1"/>
                </a:solidFill>
                <a:latin typeface="Sassoon Primary Std" panose="020B0503020103030203" pitchFamily="34" charset="0"/>
              </a:rPr>
              <a:t>Increasingly follow rules, understanding why they are important. </a:t>
            </a:r>
          </a:p>
          <a:p>
            <a:r>
              <a:rPr lang="en-GB" sz="900" dirty="0">
                <a:solidFill>
                  <a:schemeClr val="accent1"/>
                </a:solidFill>
                <a:latin typeface="Sassoon Primary Std" panose="020B0503020103030203" pitchFamily="34" charset="0"/>
              </a:rPr>
              <a:t>Remember rules without needing an adult to remind them</a:t>
            </a:r>
            <a:r>
              <a:rPr lang="en-GB" sz="900" dirty="0">
                <a:latin typeface="Sassoon Primary Std" panose="020B0503020103030203" pitchFamily="34" charset="0"/>
              </a:rPr>
              <a:t>.</a:t>
            </a:r>
          </a:p>
          <a:p>
            <a:r>
              <a:rPr lang="en-GB" sz="900" dirty="0">
                <a:solidFill>
                  <a:srgbClr val="FF0000"/>
                </a:solidFill>
                <a:latin typeface="Sassoon Primary Std" panose="020B0503020103030203" pitchFamily="34" charset="0"/>
              </a:rPr>
              <a:t>Build constructive and respectful relationships.</a:t>
            </a:r>
          </a:p>
          <a:p>
            <a:r>
              <a:rPr lang="en-GB" sz="900" dirty="0">
                <a:solidFill>
                  <a:srgbClr val="FF0000"/>
                </a:solidFill>
                <a:latin typeface="Sassoon Primary Std" panose="020B0503020103030203" pitchFamily="34" charset="0"/>
              </a:rPr>
              <a:t>Express their feelings and consider the feelings of others.</a:t>
            </a:r>
          </a:p>
          <a:p>
            <a:r>
              <a:rPr lang="en-GB" sz="900" dirty="0">
                <a:solidFill>
                  <a:schemeClr val="tx1"/>
                </a:solidFill>
                <a:latin typeface="Sassoon Primary Std" panose="020B0503020103030203" pitchFamily="34" charset="0"/>
              </a:rPr>
              <a:t>Session2: Using ‘The colour Monster goes to School’ discuss community/sense of belonging, who is in our class. Floor book evidence: How can we look after our class? Refer to colour monster feelings of happy and sad, children to talk about when they felt these emotions and put on display</a:t>
            </a:r>
          </a:p>
          <a:p>
            <a:r>
              <a:rPr lang="en-GB" sz="900" dirty="0">
                <a:solidFill>
                  <a:schemeClr val="accent1"/>
                </a:solidFill>
                <a:latin typeface="Sassoon Primary Std" panose="020B0503020103030203" pitchFamily="34" charset="0"/>
              </a:rPr>
              <a:t>Understand gradually how others might be feeling.</a:t>
            </a:r>
          </a:p>
          <a:p>
            <a:r>
              <a:rPr lang="en-GB" sz="900" dirty="0">
                <a:solidFill>
                  <a:srgbClr val="FF0000"/>
                </a:solidFill>
                <a:latin typeface="Sassoon Primary Std" panose="020B0503020103030203" pitchFamily="34" charset="0"/>
              </a:rPr>
              <a:t>Build constructive and respectful relationships.</a:t>
            </a:r>
          </a:p>
          <a:p>
            <a:r>
              <a:rPr lang="en-GB" sz="900" dirty="0">
                <a:solidFill>
                  <a:srgbClr val="FF0000"/>
                </a:solidFill>
                <a:latin typeface="Sassoon Primary Std" panose="020B0503020103030203" pitchFamily="34" charset="0"/>
              </a:rPr>
              <a:t>Express their feelings and consider the feelings of others.</a:t>
            </a:r>
          </a:p>
          <a:p>
            <a:r>
              <a:rPr lang="en-GB" sz="900" dirty="0">
                <a:solidFill>
                  <a:schemeClr val="tx1"/>
                </a:solidFill>
                <a:latin typeface="Sassoon Primary Std" panose="020B0503020103030203" pitchFamily="34" charset="0"/>
              </a:rPr>
              <a:t>Session3: Using the text My Hair talk about differences and how our differences make us special. What makes you different? Record children’s thoughts in floor book. Refer to Colour monster feelings of Sad, fear and anger and put on display Watch “Why does purple play differently” (One Decision) </a:t>
            </a:r>
          </a:p>
          <a:p>
            <a:r>
              <a:rPr lang="en-GB" sz="900" dirty="0">
                <a:solidFill>
                  <a:schemeClr val="accent1"/>
                </a:solidFill>
                <a:latin typeface="Sassoon Primary Std" panose="020B0503020103030203" pitchFamily="34" charset="0"/>
              </a:rPr>
              <a:t>Understand gradually how others might be feeling.</a:t>
            </a:r>
          </a:p>
          <a:p>
            <a:r>
              <a:rPr lang="en-GB" sz="900" dirty="0">
                <a:solidFill>
                  <a:srgbClr val="FF0000"/>
                </a:solidFill>
                <a:latin typeface="Sassoon Primary Std" panose="020B0503020103030203" pitchFamily="34" charset="0"/>
              </a:rPr>
              <a:t>Build constructive and respectful relationships.</a:t>
            </a:r>
          </a:p>
          <a:p>
            <a:r>
              <a:rPr lang="en-GB" sz="900" dirty="0">
                <a:solidFill>
                  <a:srgbClr val="FF0000"/>
                </a:solidFill>
                <a:latin typeface="Sassoon Primary Std" panose="020B0503020103030203" pitchFamily="34" charset="0"/>
              </a:rPr>
              <a:t>Express their feelings and consider the feelings of others.</a:t>
            </a:r>
          </a:p>
          <a:p>
            <a:r>
              <a:rPr lang="en-GB" sz="900" dirty="0">
                <a:solidFill>
                  <a:schemeClr val="tx1"/>
                </a:solidFill>
                <a:latin typeface="Sassoon Primary Std" panose="020B0503020103030203" pitchFamily="34" charset="0"/>
              </a:rPr>
              <a:t>Value: Independence</a:t>
            </a:r>
          </a:p>
          <a:p>
            <a:r>
              <a:rPr lang="en-GB" sz="900" dirty="0">
                <a:solidFill>
                  <a:schemeClr val="tx1"/>
                </a:solidFill>
                <a:latin typeface="Sassoon Primary Std" panose="020B0503020103030203" pitchFamily="34" charset="0"/>
              </a:rPr>
              <a:t>Session4: Healthy Eating – have a range of food packets. Children to discuss which are healthy and why? What do the children know about healthy unhealthy foods? Record ideas in floor book. In provision(home corner) children to make healthy meals for friends. </a:t>
            </a:r>
          </a:p>
          <a:p>
            <a:r>
              <a:rPr lang="en-GB" sz="900" dirty="0">
                <a:solidFill>
                  <a:schemeClr val="accent1"/>
                </a:solidFill>
                <a:latin typeface="Sassoon Primary Std" panose="020B0503020103030203" pitchFamily="34" charset="0"/>
              </a:rPr>
              <a:t>Make healthy choices about food, drink, activity and toothbrushing.</a:t>
            </a:r>
          </a:p>
          <a:p>
            <a:r>
              <a:rPr lang="en-GB" sz="900" dirty="0">
                <a:solidFill>
                  <a:srgbClr val="FF0000"/>
                </a:solidFill>
                <a:latin typeface="Sassoon Primary Std" panose="020B0503020103030203" pitchFamily="34" charset="0"/>
              </a:rPr>
              <a:t>Know and talk about the different factors that support their overall health and wellbeing: - healthy eating.</a:t>
            </a:r>
          </a:p>
          <a:p>
            <a:r>
              <a:rPr lang="en-GB" sz="900" dirty="0">
                <a:solidFill>
                  <a:schemeClr val="tx1"/>
                </a:solidFill>
                <a:latin typeface="Sassoon Primary Std" panose="020B0503020103030203" pitchFamily="34" charset="0"/>
              </a:rPr>
              <a:t>Session 5: Children to understand importance of washing hands. Watch ‘Yellow learns about Germs” (On Decision) Discuss ideas. Children to wash of up cream from hands and check under blacklight if the germs have washed away. Take photos of children washing hands and put in the bathroom.</a:t>
            </a:r>
          </a:p>
          <a:p>
            <a:r>
              <a:rPr lang="en-GB" sz="900" dirty="0">
                <a:solidFill>
                  <a:schemeClr val="accent1"/>
                </a:solidFill>
                <a:latin typeface="Sassoon Primary Std" panose="020B0503020103030203" pitchFamily="34" charset="0"/>
              </a:rPr>
              <a:t>Be increasingly independent in meeting their own care needs, e.g brushing teeth, using the toilet, washing and drying their hands thoroughly</a:t>
            </a:r>
            <a:r>
              <a:rPr lang="en-GB" sz="900" dirty="0">
                <a:latin typeface="Sassoon Primary Std" panose="020B0503020103030203" pitchFamily="34" charset="0"/>
              </a:rPr>
              <a:t>.</a:t>
            </a:r>
          </a:p>
          <a:p>
            <a:r>
              <a:rPr lang="en-GB" sz="900" dirty="0">
                <a:solidFill>
                  <a:srgbClr val="FF0000"/>
                </a:solidFill>
                <a:latin typeface="Sassoon Primary Std" panose="020B0503020103030203" pitchFamily="34" charset="0"/>
              </a:rPr>
              <a:t>Manage their own needs. - Personal hygiene</a:t>
            </a:r>
          </a:p>
          <a:p>
            <a:r>
              <a:rPr lang="en-GB" sz="900" dirty="0">
                <a:solidFill>
                  <a:schemeClr val="tx1"/>
                </a:solidFill>
                <a:latin typeface="Sassoon Primary Std" panose="020B0503020103030203" pitchFamily="34" charset="0"/>
              </a:rPr>
              <a:t>Discovery table –Black light, germ juice.</a:t>
            </a:r>
          </a:p>
          <a:p>
            <a:endParaRPr lang="en-GB" sz="1200"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10" name="Rectangle 9">
            <a:extLst>
              <a:ext uri="{FF2B5EF4-FFF2-40B4-BE49-F238E27FC236}">
                <a16:creationId xmlns:a16="http://schemas.microsoft.com/office/drawing/2014/main" id="{24D118C2-6EB6-46BC-96F4-39A9E4711830}"/>
              </a:ext>
            </a:extLst>
          </p:cNvPr>
          <p:cNvSpPr/>
          <p:nvPr/>
        </p:nvSpPr>
        <p:spPr>
          <a:xfrm>
            <a:off x="4178749" y="1772684"/>
            <a:ext cx="4012754" cy="4769732"/>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endParaRPr lang="en-GB" sz="1400" dirty="0">
              <a:latin typeface="Sassoon Primary Std" panose="020B0503020103030203" pitchFamily="34" charset="0"/>
            </a:endParaRPr>
          </a:p>
          <a:p>
            <a:endParaRPr lang="en-GB" sz="1400" dirty="0">
              <a:latin typeface="Sassoon Primary Std" panose="020B0503020103030203" pitchFamily="34" charset="0"/>
            </a:endParaRPr>
          </a:p>
          <a:p>
            <a:r>
              <a:rPr lang="en-GB" sz="1400" dirty="0">
                <a:latin typeface="Sassoon Primary Std" panose="020B0503020103030203" pitchFamily="34" charset="0"/>
              </a:rPr>
              <a:t>Communication and Language:</a:t>
            </a:r>
          </a:p>
          <a:p>
            <a:r>
              <a:rPr lang="en-GB" sz="1000" dirty="0">
                <a:latin typeface="Sassoon Primary Std" panose="020B0503020103030203" pitchFamily="34" charset="0"/>
              </a:rPr>
              <a:t>Session 1: Using story sack/story props children to retell simple traditional tales</a:t>
            </a:r>
          </a:p>
          <a:p>
            <a:r>
              <a:rPr lang="en-GB" sz="800" dirty="0">
                <a:solidFill>
                  <a:schemeClr val="accent5">
                    <a:lumMod val="75000"/>
                  </a:schemeClr>
                </a:solidFill>
                <a:latin typeface="Sassoon Primary Std" panose="020B0503020103030203" pitchFamily="34" charset="0"/>
              </a:rPr>
              <a:t>Use longer sentences of four to six words</a:t>
            </a:r>
          </a:p>
          <a:p>
            <a:r>
              <a:rPr lang="en-GB" sz="800" dirty="0">
                <a:solidFill>
                  <a:schemeClr val="accent5">
                    <a:lumMod val="75000"/>
                  </a:schemeClr>
                </a:solidFill>
                <a:latin typeface="Sassoon Primary Std" panose="020B0503020103030203" pitchFamily="34" charset="0"/>
              </a:rPr>
              <a:t>Use a wider range of vocabulary</a:t>
            </a:r>
          </a:p>
          <a:p>
            <a:r>
              <a:rPr lang="en-GB" sz="800" dirty="0">
                <a:solidFill>
                  <a:schemeClr val="accent5">
                    <a:lumMod val="75000"/>
                  </a:schemeClr>
                </a:solidFill>
                <a:latin typeface="Sassoon Primary Std" panose="020B0503020103030203" pitchFamily="34" charset="0"/>
              </a:rPr>
              <a:t>Understand ‘why’ questions, like: “Why do you think the caterpillar got so fat?”</a:t>
            </a:r>
          </a:p>
          <a:p>
            <a:r>
              <a:rPr lang="en-GB" sz="800" dirty="0">
                <a:solidFill>
                  <a:schemeClr val="accent5">
                    <a:lumMod val="75000"/>
                  </a:schemeClr>
                </a:solidFill>
                <a:latin typeface="Sassoon Primary Std" panose="020B0503020103030203" pitchFamily="34" charset="0"/>
              </a:rPr>
              <a:t>Start a conversation with an adult or a friend and continue it for many turns.</a:t>
            </a:r>
          </a:p>
          <a:p>
            <a:r>
              <a:rPr lang="en-GB" sz="800" dirty="0">
                <a:solidFill>
                  <a:srgbClr val="FF0000"/>
                </a:solidFill>
                <a:latin typeface="Sassoon Primary Std" panose="020B0503020103030203" pitchFamily="34" charset="0"/>
              </a:rPr>
              <a:t>Use new vocabulary through the day. </a:t>
            </a:r>
          </a:p>
          <a:p>
            <a:r>
              <a:rPr lang="en-GB" sz="800" dirty="0">
                <a:solidFill>
                  <a:srgbClr val="FF0000"/>
                </a:solidFill>
                <a:latin typeface="Sassoon Primary Std" panose="020B0503020103030203" pitchFamily="34" charset="0"/>
              </a:rPr>
              <a:t> Ask questions to find out more and to check they understand what has been said to them. </a:t>
            </a:r>
          </a:p>
          <a:p>
            <a:r>
              <a:rPr lang="en-GB" sz="800" dirty="0">
                <a:solidFill>
                  <a:srgbClr val="FF0000"/>
                </a:solidFill>
                <a:latin typeface="Sassoon Primary Std" panose="020B0503020103030203" pitchFamily="34" charset="0"/>
              </a:rPr>
              <a:t>Articulate their ideas and thoughts in well-formed sentences. </a:t>
            </a:r>
          </a:p>
          <a:p>
            <a:r>
              <a:rPr lang="en-GB" sz="800" dirty="0">
                <a:solidFill>
                  <a:srgbClr val="FF0000"/>
                </a:solidFill>
                <a:latin typeface="Sassoon Primary Std" panose="020B0503020103030203" pitchFamily="34" charset="0"/>
              </a:rPr>
              <a:t>Connect one idea or action to another using a range of connectives.</a:t>
            </a:r>
          </a:p>
          <a:p>
            <a:r>
              <a:rPr lang="en-GB" sz="800" dirty="0">
                <a:solidFill>
                  <a:srgbClr val="FF0000"/>
                </a:solidFill>
                <a:latin typeface="Sassoon Primary Std" panose="020B0503020103030203" pitchFamily="34" charset="0"/>
              </a:rPr>
              <a:t>Understand how to listen carefully and why listening is important.</a:t>
            </a:r>
          </a:p>
          <a:p>
            <a:r>
              <a:rPr lang="en-GB" sz="1000" dirty="0">
                <a:latin typeface="Sassoon Primary Std" panose="020B0503020103030203" pitchFamily="34" charset="0"/>
              </a:rPr>
              <a:t>Session 2: Circle game – children to roll the ball to a new friend and say their name.</a:t>
            </a:r>
          </a:p>
          <a:p>
            <a:r>
              <a:rPr lang="en-GB" sz="900" dirty="0">
                <a:solidFill>
                  <a:schemeClr val="accent5">
                    <a:lumMod val="75000"/>
                  </a:schemeClr>
                </a:solidFill>
                <a:latin typeface="Sassoon Primary Std" panose="020B0503020103030203" pitchFamily="34" charset="0"/>
              </a:rPr>
              <a:t>Start a conversation with an adult or a friend and continue it for many turns.</a:t>
            </a:r>
          </a:p>
          <a:p>
            <a:r>
              <a:rPr lang="en-GB" sz="900" dirty="0">
                <a:solidFill>
                  <a:srgbClr val="FF0000"/>
                </a:solidFill>
                <a:latin typeface="Sassoon Primary Std" panose="020B0503020103030203" pitchFamily="34" charset="0"/>
              </a:rPr>
              <a:t>Understand how to listen carefully and why listening is important</a:t>
            </a:r>
            <a:endParaRPr lang="en-GB" sz="900" dirty="0">
              <a:solidFill>
                <a:schemeClr val="accent5">
                  <a:lumMod val="75000"/>
                </a:schemeClr>
              </a:solidFill>
              <a:latin typeface="Sassoon Primary Std" panose="020B0503020103030203" pitchFamily="34" charset="0"/>
            </a:endParaRPr>
          </a:p>
          <a:p>
            <a:r>
              <a:rPr lang="en-GB" sz="1000" dirty="0">
                <a:latin typeface="Sassoon Primary Std" panose="020B0503020103030203" pitchFamily="34" charset="0"/>
              </a:rPr>
              <a:t>Session 3/4/5/6: Children to bring in special objects from home to place on the “express yourshelf” children to talk to their peers about their special object. Adult to model questions and children to think of their own to ask their peers. </a:t>
            </a:r>
          </a:p>
          <a:p>
            <a:r>
              <a:rPr lang="en-GB" sz="800" dirty="0">
                <a:solidFill>
                  <a:schemeClr val="accent5">
                    <a:lumMod val="75000"/>
                  </a:schemeClr>
                </a:solidFill>
                <a:latin typeface="Sassoon Primary Std" panose="020B0503020103030203" pitchFamily="34" charset="0"/>
              </a:rPr>
              <a:t>Use longer sentences of four to six words</a:t>
            </a:r>
          </a:p>
          <a:p>
            <a:r>
              <a:rPr lang="en-GB" sz="800" dirty="0">
                <a:solidFill>
                  <a:schemeClr val="accent5">
                    <a:lumMod val="75000"/>
                  </a:schemeClr>
                </a:solidFill>
                <a:latin typeface="Sassoon Primary Std" panose="020B0503020103030203" pitchFamily="34" charset="0"/>
              </a:rPr>
              <a:t>Use a wider range of vocabulary</a:t>
            </a:r>
          </a:p>
          <a:p>
            <a:r>
              <a:rPr lang="en-GB" sz="800" dirty="0">
                <a:solidFill>
                  <a:schemeClr val="accent5">
                    <a:lumMod val="75000"/>
                  </a:schemeClr>
                </a:solidFill>
                <a:latin typeface="Sassoon Primary Std" panose="020B0503020103030203" pitchFamily="34" charset="0"/>
              </a:rPr>
              <a:t>Understand ‘why’ questions, like: “Why do you think the caterpillar got so fat?”</a:t>
            </a:r>
          </a:p>
          <a:p>
            <a:r>
              <a:rPr lang="en-GB" sz="800" dirty="0">
                <a:solidFill>
                  <a:schemeClr val="accent5">
                    <a:lumMod val="75000"/>
                  </a:schemeClr>
                </a:solidFill>
                <a:latin typeface="Sassoon Primary Std" panose="020B0503020103030203" pitchFamily="34" charset="0"/>
              </a:rPr>
              <a:t>Start a conversation with an adult or a friend and continue it for many turns.</a:t>
            </a:r>
          </a:p>
          <a:p>
            <a:r>
              <a:rPr lang="en-GB" sz="800" dirty="0">
                <a:solidFill>
                  <a:srgbClr val="FF0000"/>
                </a:solidFill>
                <a:latin typeface="Sassoon Primary Std" panose="020B0503020103030203" pitchFamily="34" charset="0"/>
              </a:rPr>
              <a:t>Use new vocabulary through the day. </a:t>
            </a:r>
          </a:p>
          <a:p>
            <a:r>
              <a:rPr lang="en-GB" sz="800" dirty="0">
                <a:solidFill>
                  <a:srgbClr val="FF0000"/>
                </a:solidFill>
                <a:latin typeface="Sassoon Primary Std" panose="020B0503020103030203" pitchFamily="34" charset="0"/>
              </a:rPr>
              <a:t> Ask questions to find out more and to check they understand what has been said to them. </a:t>
            </a:r>
          </a:p>
          <a:p>
            <a:r>
              <a:rPr lang="en-GB" sz="800" dirty="0">
                <a:solidFill>
                  <a:srgbClr val="FF0000"/>
                </a:solidFill>
                <a:latin typeface="Sassoon Primary Std" panose="020B0503020103030203" pitchFamily="34" charset="0"/>
              </a:rPr>
              <a:t>Articulate their ideas and thoughts in well-formed sentences. </a:t>
            </a:r>
          </a:p>
          <a:p>
            <a:r>
              <a:rPr lang="en-GB" sz="800" dirty="0">
                <a:solidFill>
                  <a:srgbClr val="FF0000"/>
                </a:solidFill>
                <a:latin typeface="Sassoon Primary Std" panose="020B0503020103030203" pitchFamily="34" charset="0"/>
              </a:rPr>
              <a:t>Connect one idea or action to another using a range of connectives.</a:t>
            </a:r>
          </a:p>
          <a:p>
            <a:r>
              <a:rPr lang="en-GB" sz="800" dirty="0">
                <a:solidFill>
                  <a:srgbClr val="FF0000"/>
                </a:solidFill>
                <a:latin typeface="Sassoon Primary Std" panose="020B0503020103030203" pitchFamily="34" charset="0"/>
              </a:rPr>
              <a:t>Understand how to listen carefully and why listening is important</a:t>
            </a:r>
          </a:p>
          <a:p>
            <a:pPr algn="ctr"/>
            <a:endParaRPr lang="en-GB" sz="1200" dirty="0">
              <a:latin typeface="Sassoon Primary Std" panose="020B0503020103030203" pitchFamily="34" charset="0"/>
            </a:endParaRPr>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endParaRPr lang="en-GB" sz="1200" dirty="0">
              <a:solidFill>
                <a:schemeClr val="tx1"/>
              </a:solidFill>
              <a:latin typeface="Sassoon Primary Std" panose="020B0503020103030203" pitchFamily="34" charset="0"/>
            </a:endParaRPr>
          </a:p>
          <a:p>
            <a:endParaRPr lang="en-GB" sz="1200" dirty="0">
              <a:solidFill>
                <a:schemeClr val="tx1"/>
              </a:solidFill>
              <a:latin typeface="Sassoon Primary Std" panose="020B0503020103030203" pitchFamily="34" charset="0"/>
            </a:endParaRPr>
          </a:p>
          <a:p>
            <a:endParaRPr lang="en-GB" sz="1200" dirty="0">
              <a:solidFill>
                <a:schemeClr val="tx1"/>
              </a:solidFill>
              <a:latin typeface="Sassoon Primary Std" panose="020B0503020103030203" pitchFamily="34" charset="0"/>
            </a:endParaRPr>
          </a:p>
          <a:p>
            <a:endParaRPr lang="en-GB" sz="1200" dirty="0">
              <a:solidFill>
                <a:schemeClr val="tx1"/>
              </a:solidFill>
              <a:latin typeface="Sassoon Primary Std" panose="020B0503020103030203" pitchFamily="34" charset="0"/>
            </a:endParaRPr>
          </a:p>
          <a:p>
            <a:endParaRPr lang="en-GB" sz="1200" dirty="0">
              <a:solidFill>
                <a:schemeClr val="tx1"/>
              </a:solidFill>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sz="1200"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32019" y="1206284"/>
            <a:ext cx="348975" cy="350844"/>
          </a:xfrm>
          <a:prstGeom prst="rect">
            <a:avLst/>
          </a:prstGeom>
        </p:spPr>
      </p:pic>
    </p:spTree>
    <p:extLst>
      <p:ext uri="{BB962C8B-B14F-4D97-AF65-F5344CB8AC3E}">
        <p14:creationId xmlns:p14="http://schemas.microsoft.com/office/powerpoint/2010/main" val="1849754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Autumn1 Curriculum Web 2025/26</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519808FF-6B30-426E-9433-EB8D181D1EAC}"/>
              </a:ext>
            </a:extLst>
          </p:cNvPr>
          <p:cNvSpPr/>
          <p:nvPr/>
        </p:nvSpPr>
        <p:spPr>
          <a:xfrm>
            <a:off x="562618"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endParaRPr lang="en-GB" b="1" dirty="0"/>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r>
              <a:rPr lang="en-GB" sz="1100" b="1" dirty="0">
                <a:latin typeface="Sassoon Primary Std" panose="020B0503020103030203" pitchFamily="34" charset="0"/>
              </a:rPr>
              <a:t>Literacy</a:t>
            </a:r>
          </a:p>
          <a:p>
            <a:r>
              <a:rPr lang="en-GB" sz="1100" b="1" dirty="0">
                <a:latin typeface="Sassoon Primary Std" panose="020B0503020103030203" pitchFamily="34" charset="0"/>
              </a:rPr>
              <a:t>Phonics –</a:t>
            </a:r>
            <a:r>
              <a:rPr lang="en-GB" sz="1100" dirty="0">
                <a:latin typeface="Sassoon Primary Std" panose="020B0503020103030203" pitchFamily="34" charset="0"/>
              </a:rPr>
              <a:t> </a:t>
            </a:r>
            <a:r>
              <a:rPr lang="en-GB" sz="900" dirty="0">
                <a:latin typeface="Sassoon Primary Std" panose="020B0503020103030203" pitchFamily="34" charset="0"/>
              </a:rPr>
              <a:t>Children to complete Phase 2 RRLS</a:t>
            </a:r>
          </a:p>
          <a:p>
            <a:r>
              <a:rPr lang="en-GB" sz="900" dirty="0">
                <a:latin typeface="Sassoon Primary Std" panose="020B0503020103030203" pitchFamily="34" charset="0"/>
              </a:rPr>
              <a:t>Oral blending and Segmenting VC words</a:t>
            </a:r>
          </a:p>
          <a:p>
            <a:r>
              <a:rPr lang="en-GB" sz="900" dirty="0">
                <a:latin typeface="Sassoon Primary Std" panose="020B0503020103030203" pitchFamily="34" charset="0"/>
              </a:rPr>
              <a:t>Blending for reading VC words</a:t>
            </a:r>
          </a:p>
          <a:p>
            <a:r>
              <a:rPr lang="en-GB" sz="900" dirty="0">
                <a:latin typeface="Sassoon Primary Std" panose="020B0503020103030203" pitchFamily="34" charset="0"/>
              </a:rPr>
              <a:t>Segmenting for writing VC words</a:t>
            </a:r>
          </a:p>
          <a:p>
            <a:r>
              <a:rPr lang="en-GB" sz="900" dirty="0">
                <a:latin typeface="Sassoon Primary Std" panose="020B0503020103030203" pitchFamily="34" charset="0"/>
              </a:rPr>
              <a:t>GPCS – </a:t>
            </a:r>
            <a:r>
              <a:rPr lang="en-GB" sz="900" dirty="0" err="1">
                <a:latin typeface="Sassoon Primary Std" panose="020B0503020103030203" pitchFamily="34" charset="0"/>
              </a:rPr>
              <a:t>satpinmdgock</a:t>
            </a:r>
            <a:endParaRPr lang="en-GB" sz="900" dirty="0">
              <a:latin typeface="Sassoon Primary Std" panose="020B0503020103030203" pitchFamily="34" charset="0"/>
            </a:endParaRPr>
          </a:p>
          <a:p>
            <a:r>
              <a:rPr lang="en-GB" sz="1000" b="1" dirty="0">
                <a:latin typeface="Sassoon Primary Std" panose="020B0503020103030203" pitchFamily="34" charset="0"/>
              </a:rPr>
              <a:t>Fiction</a:t>
            </a:r>
            <a:r>
              <a:rPr lang="en-GB" sz="900" dirty="0">
                <a:latin typeface="Sassoon Primary Std" panose="020B0503020103030203" pitchFamily="34" charset="0"/>
              </a:rPr>
              <a:t> –</a:t>
            </a:r>
          </a:p>
          <a:p>
            <a:r>
              <a:rPr lang="en-GB" sz="900" b="1" dirty="0">
                <a:solidFill>
                  <a:schemeClr val="tx1"/>
                </a:solidFill>
                <a:latin typeface="Sassoon Primary Std" panose="020B0503020103030203" pitchFamily="34" charset="0"/>
              </a:rPr>
              <a:t>The colour Monster /The colour Monster goes to school. </a:t>
            </a:r>
          </a:p>
          <a:p>
            <a:r>
              <a:rPr lang="en-GB" sz="900" dirty="0">
                <a:solidFill>
                  <a:schemeClr val="tx1"/>
                </a:solidFill>
                <a:latin typeface="Sassoon Primary Std" panose="020B0503020103030203" pitchFamily="34" charset="0"/>
              </a:rPr>
              <a:t>Name feelings and orally explain how they feel in a situation in school/home.</a:t>
            </a:r>
          </a:p>
          <a:p>
            <a:r>
              <a:rPr lang="en-GB" sz="900" dirty="0">
                <a:solidFill>
                  <a:schemeClr val="tx1"/>
                </a:solidFill>
                <a:latin typeface="Sassoon Primary Std" panose="020B0503020103030203" pitchFamily="34" charset="0"/>
              </a:rPr>
              <a:t>Draw and label what they would take to school. (Initial sound/mark make)</a:t>
            </a:r>
          </a:p>
          <a:p>
            <a:endParaRPr lang="en-GB" sz="900" dirty="0">
              <a:solidFill>
                <a:schemeClr val="tx1"/>
              </a:solidFill>
              <a:latin typeface="Sassoon Primary Std" panose="020B0503020103030203" pitchFamily="34" charset="0"/>
            </a:endParaRPr>
          </a:p>
          <a:p>
            <a:r>
              <a:rPr lang="en-GB" sz="1050" b="1" dirty="0">
                <a:solidFill>
                  <a:schemeClr val="tx1"/>
                </a:solidFill>
                <a:latin typeface="Sassoon Primary Std" panose="020B0503020103030203" pitchFamily="34" charset="0"/>
              </a:rPr>
              <a:t>Non Fiction –  The Human body </a:t>
            </a:r>
          </a:p>
          <a:p>
            <a:r>
              <a:rPr lang="en-GB" sz="1050" dirty="0">
                <a:solidFill>
                  <a:schemeClr val="tx1"/>
                </a:solidFill>
                <a:latin typeface="Sassoon Primary Std" panose="020B0503020103030203" pitchFamily="34" charset="0"/>
              </a:rPr>
              <a:t>Children to write/label body parts with initial sounds. </a:t>
            </a:r>
          </a:p>
          <a:p>
            <a:r>
              <a:rPr lang="en-GB" sz="1050" dirty="0">
                <a:solidFill>
                  <a:schemeClr val="tx1"/>
                </a:solidFill>
                <a:latin typeface="Sassoon Primary Std" panose="020B0503020103030203" pitchFamily="34" charset="0"/>
              </a:rPr>
              <a:t>Orally ask and answer questions.</a:t>
            </a:r>
          </a:p>
          <a:p>
            <a:endParaRPr lang="en-GB" sz="1050" dirty="0">
              <a:solidFill>
                <a:schemeClr val="tx1"/>
              </a:solidFill>
              <a:latin typeface="Sassoon Primary Std" panose="020B0503020103030203" pitchFamily="34" charset="0"/>
            </a:endParaRPr>
          </a:p>
          <a:p>
            <a:r>
              <a:rPr lang="en-GB" sz="1050" b="1" dirty="0">
                <a:solidFill>
                  <a:schemeClr val="tx1"/>
                </a:solidFill>
                <a:latin typeface="Sassoon Primary Std" panose="020B0503020103030203" pitchFamily="34" charset="0"/>
              </a:rPr>
              <a:t>Poetry –  Head, Sholders, Knees and Toes </a:t>
            </a:r>
          </a:p>
          <a:p>
            <a:r>
              <a:rPr lang="en-GB" sz="1050" dirty="0">
                <a:solidFill>
                  <a:schemeClr val="tx1"/>
                </a:solidFill>
                <a:latin typeface="Sassoon Primary Std" panose="020B0503020103030203" pitchFamily="34" charset="0"/>
              </a:rPr>
              <a:t>Children to orally rehearse rhymes and retell using actions.</a:t>
            </a:r>
          </a:p>
          <a:p>
            <a:r>
              <a:rPr lang="en-GB" sz="1050" dirty="0">
                <a:solidFill>
                  <a:schemeClr val="tx1"/>
                </a:solidFill>
                <a:latin typeface="Sassoon Primary Std" panose="020B0503020103030203" pitchFamily="34" charset="0"/>
              </a:rPr>
              <a:t>Innovate a body part for the rhyme.</a:t>
            </a:r>
          </a:p>
          <a:p>
            <a:endParaRPr lang="en-GB" sz="1050" dirty="0">
              <a:solidFill>
                <a:schemeClr val="tx1"/>
              </a:solidFill>
              <a:latin typeface="Sassoon Primary Std" panose="020B0503020103030203" pitchFamily="34" charset="0"/>
            </a:endParaRPr>
          </a:p>
          <a:p>
            <a:endParaRPr lang="en-GB" sz="1050" dirty="0">
              <a:solidFill>
                <a:schemeClr val="tx1"/>
              </a:solidFill>
              <a:latin typeface="Sassoon Primary Std" panose="020B0503020103030203" pitchFamily="34" charset="0"/>
            </a:endParaRPr>
          </a:p>
          <a:p>
            <a:r>
              <a:rPr lang="en-GB" sz="1050" dirty="0">
                <a:solidFill>
                  <a:schemeClr val="tx1"/>
                </a:solidFill>
                <a:latin typeface="Sassoon Primary Std" panose="020B0503020103030203" pitchFamily="34" charset="0"/>
              </a:rPr>
              <a:t>See LAPS document for key skills.</a:t>
            </a:r>
          </a:p>
          <a:p>
            <a:endParaRPr lang="en-GB" sz="1000" dirty="0">
              <a:solidFill>
                <a:srgbClr val="FF0000"/>
              </a:solidFill>
              <a:latin typeface="Sassoon Primary Std" panose="020B0503020103030203" pitchFamily="34" charset="0"/>
            </a:endParaRPr>
          </a:p>
          <a:p>
            <a:endParaRPr lang="en-GB" sz="1000" dirty="0">
              <a:solidFill>
                <a:srgbClr val="FF0000"/>
              </a:solidFill>
              <a:latin typeface="Sassoon Primary Std" panose="020B0503020103030203" pitchFamily="34" charset="0"/>
            </a:endParaRPr>
          </a:p>
          <a:p>
            <a:endParaRPr lang="en-GB" sz="1000" dirty="0">
              <a:solidFill>
                <a:srgbClr val="FF0000"/>
              </a:solidFill>
              <a:latin typeface="Sassoon Primary Std" panose="020B0503020103030203" pitchFamily="34" charset="0"/>
            </a:endParaRPr>
          </a:p>
          <a:p>
            <a:endParaRPr lang="en-GB" sz="900" dirty="0">
              <a:solidFill>
                <a:schemeClr val="accent1"/>
              </a:solidFill>
              <a:latin typeface="Sassoon Primary Std" panose="020B0503020103030203" pitchFamily="34" charset="0"/>
            </a:endParaRPr>
          </a:p>
          <a:p>
            <a:r>
              <a:rPr lang="en-GB" sz="900" b="1" dirty="0">
                <a:solidFill>
                  <a:srgbClr val="FF0000"/>
                </a:solidFill>
                <a:latin typeface="Sassoon Primary Std" panose="020B0503020103030203" pitchFamily="34" charset="0"/>
              </a:rPr>
              <a:t> </a:t>
            </a:r>
            <a:endParaRPr lang="en-GB" sz="800" b="1" dirty="0">
              <a:solidFill>
                <a:srgbClr val="FF0000"/>
              </a:solidFill>
              <a:latin typeface="Sassoon Primary Std" panose="020B0503020103030203" pitchFamily="34" charset="0"/>
            </a:endParaRPr>
          </a:p>
          <a:p>
            <a:endParaRPr lang="en-GB" sz="800" b="1" dirty="0">
              <a:solidFill>
                <a:srgbClr val="FF0000"/>
              </a:solidFill>
              <a:latin typeface="Sassoon Primary Std" panose="020B0503020103030203" pitchFamily="34" charset="0"/>
            </a:endParaRPr>
          </a:p>
          <a:p>
            <a:endParaRPr lang="en-GB" sz="800" b="1" dirty="0">
              <a:solidFill>
                <a:srgbClr val="FF0000"/>
              </a:solidFill>
              <a:latin typeface="Sassoon Primary Std" panose="020B0503020103030203" pitchFamily="34" charset="0"/>
            </a:endParaRPr>
          </a:p>
          <a:p>
            <a:endParaRPr lang="en-GB" sz="800" b="1" dirty="0">
              <a:solidFill>
                <a:srgbClr val="FF0000"/>
              </a:solidFill>
              <a:latin typeface="Sassoon Primary Std" panose="020B0503020103030203" pitchFamily="34" charset="0"/>
            </a:endParaRPr>
          </a:p>
          <a:p>
            <a:endParaRPr lang="en-GB" sz="800" b="1" dirty="0">
              <a:solidFill>
                <a:srgbClr val="FF0000"/>
              </a:solidFill>
              <a:latin typeface="Sassoon Primary Std" panose="020B0503020103030203" pitchFamily="34" charset="0"/>
            </a:endParaRPr>
          </a:p>
          <a:p>
            <a:endParaRPr lang="en-GB" sz="800" b="1" dirty="0">
              <a:solidFill>
                <a:srgbClr val="FF0000"/>
              </a:solidFill>
              <a:latin typeface="Sassoon Primary Std" panose="020B0503020103030203" pitchFamily="34" charset="0"/>
            </a:endParaRPr>
          </a:p>
          <a:p>
            <a:endParaRPr lang="en-GB" sz="800" b="1" dirty="0">
              <a:latin typeface="Sassoon Primary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8960C88D-C709-4C74-BB5D-88A69419E1C4}"/>
              </a:ext>
            </a:extLst>
          </p:cNvPr>
          <p:cNvSpPr/>
          <p:nvPr/>
        </p:nvSpPr>
        <p:spPr>
          <a:xfrm>
            <a:off x="8191502" y="801278"/>
            <a:ext cx="3629147" cy="297061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r>
              <a:rPr lang="en-GB" sz="1400" b="1" dirty="0">
                <a:latin typeface="Sassoon Primary Std" panose="020B0503020103030203" pitchFamily="34" charset="0"/>
              </a:rPr>
              <a:t>Expressive Arts and Design </a:t>
            </a:r>
            <a:r>
              <a:rPr lang="en-GB" sz="1100" b="1" dirty="0">
                <a:latin typeface="Sassoon Primary Std" panose="020B0503020103030203" pitchFamily="34" charset="0"/>
              </a:rPr>
              <a:t>–</a:t>
            </a:r>
          </a:p>
          <a:p>
            <a:pPr algn="ctr"/>
            <a:r>
              <a:rPr lang="en-GB" sz="1100" b="1" dirty="0">
                <a:latin typeface="Sassoon Primary Std" panose="020B0503020103030203" pitchFamily="34" charset="0"/>
              </a:rPr>
              <a:t>Drawing (Self portraits) </a:t>
            </a:r>
          </a:p>
          <a:p>
            <a:r>
              <a:rPr lang="en-GB" sz="1100" b="1" dirty="0">
                <a:latin typeface="Sassoon Primary Std" panose="020B0503020103030203" pitchFamily="34" charset="0"/>
              </a:rPr>
              <a:t>Artist study – Yayoi Kusama</a:t>
            </a:r>
            <a:endParaRPr lang="en-GB" sz="900" dirty="0">
              <a:latin typeface="Sassoon Primary Std" panose="020B0503020103030203" pitchFamily="34" charset="0"/>
            </a:endParaRPr>
          </a:p>
          <a:p>
            <a:r>
              <a:rPr lang="en-GB" sz="1000" dirty="0">
                <a:latin typeface="Sassoon Primary Std" panose="020B0503020103030203" pitchFamily="34" charset="0"/>
              </a:rPr>
              <a:t>Session 1: using mirrors children to draw a self portrait in pencil.</a:t>
            </a:r>
          </a:p>
          <a:p>
            <a:r>
              <a:rPr lang="en-GB" sz="1000" dirty="0">
                <a:latin typeface="Sassoon Primary Std" panose="020B0503020103030203" pitchFamily="34" charset="0"/>
              </a:rPr>
              <a:t>Session 2: Artist study, children to look at famous works by Yayoi Kasuma. Children to discuss what they see and what they like. </a:t>
            </a:r>
          </a:p>
          <a:p>
            <a:r>
              <a:rPr lang="en-GB" sz="1000" dirty="0">
                <a:latin typeface="Sassoon Primary Std" panose="020B0503020103030203" pitchFamily="34" charset="0"/>
              </a:rPr>
              <a:t>Session 3; Children to complete their own self portrait in the style of Yayoi Kasuma.</a:t>
            </a:r>
            <a:endParaRPr lang="en-GB" sz="1000" dirty="0">
              <a:solidFill>
                <a:schemeClr val="accent1"/>
              </a:solidFill>
              <a:latin typeface="Sassoon Primary Std" panose="020B0503020103030203" pitchFamily="34" charset="0"/>
            </a:endParaRPr>
          </a:p>
          <a:p>
            <a:r>
              <a:rPr lang="en-GB" sz="1000" dirty="0">
                <a:solidFill>
                  <a:schemeClr val="accent1"/>
                </a:solidFill>
                <a:latin typeface="Sassoon Primary Std" panose="020B0503020103030203" pitchFamily="34" charset="0"/>
              </a:rPr>
              <a:t>Create closed shapes with continuous lines, and begin to use these shapes to represent objects. </a:t>
            </a:r>
          </a:p>
          <a:p>
            <a:r>
              <a:rPr lang="en-GB" sz="1000" dirty="0">
                <a:solidFill>
                  <a:schemeClr val="accent1"/>
                </a:solidFill>
                <a:latin typeface="Sassoon Primary Std" panose="020B0503020103030203" pitchFamily="34" charset="0"/>
              </a:rPr>
              <a:t>Draw with increasing complexity and detail, such as representing a face with a circle and including details</a:t>
            </a:r>
            <a:r>
              <a:rPr lang="en-GB" sz="1000" dirty="0">
                <a:latin typeface="Sassoon Primary Std" panose="020B0503020103030203" pitchFamily="34" charset="0"/>
              </a:rPr>
              <a:t>.</a:t>
            </a:r>
          </a:p>
          <a:p>
            <a:r>
              <a:rPr lang="en-GB" sz="1000" dirty="0">
                <a:solidFill>
                  <a:srgbClr val="FF0000"/>
                </a:solidFill>
                <a:latin typeface="Sassoon Primary Std" panose="020B0503020103030203" pitchFamily="34" charset="0"/>
              </a:rPr>
              <a:t>Explore, use and refine a variety of artistic effects to express their ideas and feelings. </a:t>
            </a:r>
          </a:p>
          <a:p>
            <a:r>
              <a:rPr lang="en-GB" sz="1000" dirty="0">
                <a:solidFill>
                  <a:srgbClr val="FF0000"/>
                </a:solidFill>
                <a:latin typeface="Sassoon Primary Std" panose="020B0503020103030203" pitchFamily="34" charset="0"/>
              </a:rPr>
              <a:t>Return to and build on their previous learning, refining ideas and developing their ability to represent them.</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B9570CF-A298-4A8B-81CA-CE8A55A94466}"/>
              </a:ext>
            </a:extLst>
          </p:cNvPr>
          <p:cNvSpPr/>
          <p:nvPr/>
        </p:nvSpPr>
        <p:spPr>
          <a:xfrm>
            <a:off x="4403041"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200" b="1" dirty="0">
                <a:latin typeface="Sassoon Primary Std" panose="020B0503020103030203" pitchFamily="34" charset="0"/>
              </a:rPr>
              <a:t>Maths</a:t>
            </a:r>
          </a:p>
          <a:p>
            <a:pPr>
              <a:lnSpc>
                <a:spcPct val="107000"/>
              </a:lnSpc>
              <a:spcAft>
                <a:spcPts val="800"/>
              </a:spcAft>
            </a:pPr>
            <a:r>
              <a:rPr lang="en-GB" sz="900" dirty="0">
                <a:effectLst/>
                <a:latin typeface="Sassoon Primary Std" panose="020B0503020103030203" pitchFamily="34" charset="0"/>
                <a:ea typeface="Calibri" panose="020F0502020204030204" pitchFamily="34" charset="0"/>
                <a:cs typeface="Times New Roman" panose="02020603050405020304" pitchFamily="18" charset="0"/>
              </a:rPr>
              <a:t>They will explore the composition of numbers within 5. They will begin to compare sets of objects and use the language of comparison.                          Pupils will:</a:t>
            </a:r>
          </a:p>
          <a:p>
            <a:pPr marL="171450" indent="-171450">
              <a:lnSpc>
                <a:spcPct val="107000"/>
              </a:lnSpc>
              <a:spcAft>
                <a:spcPts val="800"/>
              </a:spcAft>
              <a:buFontTx/>
              <a:buChar char="-"/>
            </a:pPr>
            <a:r>
              <a:rPr lang="en-GB" sz="900" dirty="0">
                <a:latin typeface="Sassoon Primary Std" panose="020B0503020103030203" pitchFamily="34" charset="0"/>
                <a:cs typeface="Times New Roman" panose="02020603050405020304" pitchFamily="18" charset="0"/>
              </a:rPr>
              <a:t>Sing number rhymes and explore one more and one fewer within this.</a:t>
            </a:r>
          </a:p>
          <a:p>
            <a:pPr marL="171450" indent="-171450">
              <a:lnSpc>
                <a:spcPct val="107000"/>
              </a:lnSpc>
              <a:spcAft>
                <a:spcPts val="800"/>
              </a:spcAft>
              <a:buFontTx/>
              <a:buChar char="-"/>
            </a:pPr>
            <a:r>
              <a:rPr lang="en-GB" sz="900" dirty="0">
                <a:latin typeface="Sassoon Primary Std" panose="020B0503020103030203" pitchFamily="34" charset="0"/>
                <a:cs typeface="Times New Roman" panose="02020603050405020304" pitchFamily="18" charset="0"/>
              </a:rPr>
              <a:t>Rote count to 10 and beyond.</a:t>
            </a:r>
          </a:p>
          <a:p>
            <a:pPr marL="171450" indent="-171450">
              <a:lnSpc>
                <a:spcPct val="107000"/>
              </a:lnSpc>
              <a:spcAft>
                <a:spcPts val="800"/>
              </a:spcAft>
              <a:buFontTx/>
              <a:buChar char="-"/>
            </a:pPr>
            <a:r>
              <a:rPr lang="en-GB" sz="900" dirty="0">
                <a:latin typeface="Sassoon Primary Std" panose="020B0503020103030203" pitchFamily="34" charset="0"/>
                <a:cs typeface="Times New Roman" panose="02020603050405020304" pitchFamily="18" charset="0"/>
              </a:rPr>
              <a:t>Begin to show numbers 1 -5 using their fingers. </a:t>
            </a:r>
          </a:p>
          <a:p>
            <a:pPr marL="171450" indent="-171450">
              <a:lnSpc>
                <a:spcPct val="107000"/>
              </a:lnSpc>
              <a:spcAft>
                <a:spcPts val="800"/>
              </a:spcAft>
              <a:buFontTx/>
              <a:buChar char="-"/>
            </a:pPr>
            <a:r>
              <a:rPr lang="en-GB" sz="900" dirty="0">
                <a:latin typeface="Sassoon Primary Std" panose="020B0503020103030203" pitchFamily="34" charset="0"/>
                <a:cs typeface="Times New Roman" panose="02020603050405020304" pitchFamily="18" charset="0"/>
              </a:rPr>
              <a:t>Recognise numbers 1 -5 in different arrangements. </a:t>
            </a:r>
          </a:p>
          <a:p>
            <a:pPr marL="171450" indent="-171450">
              <a:lnSpc>
                <a:spcPct val="107000"/>
              </a:lnSpc>
              <a:spcAft>
                <a:spcPts val="800"/>
              </a:spcAft>
              <a:buFontTx/>
              <a:buChar char="-"/>
            </a:pPr>
            <a:r>
              <a:rPr lang="en-GB" sz="900" dirty="0">
                <a:latin typeface="Sassoon Primary Std" panose="020B0503020103030203" pitchFamily="34" charset="0"/>
                <a:cs typeface="Times New Roman" panose="02020603050405020304" pitchFamily="18" charset="0"/>
              </a:rPr>
              <a:t>Subitise numbers 1-5. </a:t>
            </a:r>
          </a:p>
          <a:p>
            <a:pPr marL="171450" indent="-171450">
              <a:lnSpc>
                <a:spcPct val="107000"/>
              </a:lnSpc>
              <a:spcAft>
                <a:spcPts val="800"/>
              </a:spcAft>
              <a:buFontTx/>
              <a:buChar char="-"/>
            </a:pPr>
            <a:r>
              <a:rPr lang="en-GB" sz="900" dirty="0">
                <a:latin typeface="Sassoon Primary Std" panose="020B0503020103030203" pitchFamily="34" charset="0"/>
                <a:cs typeface="Times New Roman" panose="02020603050405020304" pitchFamily="18" charset="0"/>
              </a:rPr>
              <a:t>Explore the number before and after a given number. </a:t>
            </a:r>
          </a:p>
          <a:p>
            <a:pPr marL="171450" indent="-171450">
              <a:lnSpc>
                <a:spcPct val="107000"/>
              </a:lnSpc>
              <a:spcAft>
                <a:spcPts val="800"/>
              </a:spcAft>
              <a:buFontTx/>
              <a:buChar char="-"/>
            </a:pPr>
            <a:r>
              <a:rPr lang="en-GB" sz="900" dirty="0">
                <a:latin typeface="Sassoon Primary Std" panose="020B0503020103030203" pitchFamily="34" charset="0"/>
                <a:cs typeface="Times New Roman" panose="02020603050405020304" pitchFamily="18" charset="0"/>
              </a:rPr>
              <a:t>Record numbers 1 -5 in </a:t>
            </a:r>
            <a:r>
              <a:rPr lang="en-GB" sz="900" dirty="0" err="1">
                <a:latin typeface="Sassoon Primary Std" panose="020B0503020103030203" pitchFamily="34" charset="0"/>
                <a:cs typeface="Times New Roman" panose="02020603050405020304" pitchFamily="18" charset="0"/>
              </a:rPr>
              <a:t>pictoral</a:t>
            </a:r>
            <a:r>
              <a:rPr lang="en-GB" sz="900" dirty="0">
                <a:latin typeface="Sassoon Primary Std" panose="020B0503020103030203" pitchFamily="34" charset="0"/>
                <a:cs typeface="Times New Roman" panose="02020603050405020304" pitchFamily="18" charset="0"/>
              </a:rPr>
              <a:t> and numerical manners.</a:t>
            </a:r>
            <a:endParaRPr lang="en-GB"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4" name="Rectangle 3">
            <a:extLst>
              <a:ext uri="{FF2B5EF4-FFF2-40B4-BE49-F238E27FC236}">
                <a16:creationId xmlns:a16="http://schemas.microsoft.com/office/drawing/2014/main" id="{99218658-6BB7-F086-34F0-04A31CE8590D}"/>
              </a:ext>
            </a:extLst>
          </p:cNvPr>
          <p:cNvSpPr/>
          <p:nvPr/>
        </p:nvSpPr>
        <p:spPr>
          <a:xfrm>
            <a:off x="8191502" y="3887026"/>
            <a:ext cx="3629147" cy="266700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wrap="square" rtlCol="0" anchor="ctr"/>
          <a:lstStyle/>
          <a:p>
            <a:pPr algn="ctr"/>
            <a:endParaRPr lang="en-GB" b="1" dirty="0"/>
          </a:p>
          <a:p>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endParaRPr lang="en-GB" sz="1100" dirty="0">
              <a:latin typeface="Sassoon Infant Std" panose="020B0503020103030203" pitchFamily="34" charset="0"/>
            </a:endParaRPr>
          </a:p>
          <a:p>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r>
              <a:rPr lang="en-GB" sz="1100" b="1" dirty="0">
                <a:latin typeface="Sassoon Infant Std" panose="020B0503020103030203" pitchFamily="34" charset="0"/>
              </a:rPr>
              <a:t>Music – </a:t>
            </a:r>
          </a:p>
          <a:p>
            <a:r>
              <a:rPr lang="en-GB" sz="900" b="1" dirty="0">
                <a:latin typeface="Sassoon Infant Std" panose="020B0503020103030203" pitchFamily="34" charset="0"/>
              </a:rPr>
              <a:t>Churanga Musical School – Me!</a:t>
            </a:r>
          </a:p>
          <a:p>
            <a:r>
              <a:rPr lang="en-GB" sz="900" b="1" dirty="0">
                <a:latin typeface="Sassoon Infant Std" panose="020B0503020103030203" pitchFamily="34" charset="0"/>
              </a:rPr>
              <a:t>Explore and  Create </a:t>
            </a:r>
            <a:r>
              <a:rPr lang="en-GB" sz="900" dirty="0">
                <a:latin typeface="Sassoon Infant Std" panose="020B0503020103030203" pitchFamily="34" charset="0"/>
              </a:rPr>
              <a:t>- Musical Activities that embed pulse, rhythm and pitch, explore voices and classroom instruments. </a:t>
            </a:r>
          </a:p>
          <a:p>
            <a:r>
              <a:rPr lang="en-GB" sz="900" b="1" dirty="0">
                <a:latin typeface="Sassoon Infant Std" panose="020B0503020103030203" pitchFamily="34" charset="0"/>
              </a:rPr>
              <a:t>Games Track </a:t>
            </a:r>
            <a:r>
              <a:rPr lang="en-GB" sz="900" dirty="0">
                <a:latin typeface="Sassoon Infant Std" panose="020B0503020103030203" pitchFamily="34" charset="0"/>
              </a:rPr>
              <a:t>– Children to find the pulse given to them.</a:t>
            </a:r>
          </a:p>
          <a:p>
            <a:r>
              <a:rPr lang="en-GB" sz="900" b="1" dirty="0">
                <a:latin typeface="Sassoon Infant Std" panose="020B0503020103030203" pitchFamily="34" charset="0"/>
              </a:rPr>
              <a:t>Copy Cat Rhythm Games </a:t>
            </a:r>
            <a:r>
              <a:rPr lang="en-GB" sz="900" dirty="0">
                <a:latin typeface="Sassoon Infant Std" panose="020B0503020103030203" pitchFamily="34" charset="0"/>
              </a:rPr>
              <a:t>– Children to copy-clap the rhythm of names. </a:t>
            </a:r>
          </a:p>
          <a:p>
            <a:r>
              <a:rPr lang="en-GB" sz="900" b="1" dirty="0">
                <a:latin typeface="Sassoon Infant Std" panose="020B0503020103030203" pitchFamily="34" charset="0"/>
              </a:rPr>
              <a:t>High and Low Games </a:t>
            </a:r>
            <a:r>
              <a:rPr lang="en-GB" sz="900" dirty="0">
                <a:latin typeface="Sassoon Infant Std" panose="020B0503020103030203" pitchFamily="34" charset="0"/>
              </a:rPr>
              <a:t>– Children to explore high sounds and low sounds using voices</a:t>
            </a:r>
          </a:p>
          <a:p>
            <a:r>
              <a:rPr lang="en-GB" sz="750" dirty="0">
                <a:solidFill>
                  <a:schemeClr val="accent1"/>
                </a:solidFill>
                <a:latin typeface="Sassoon Infant Std" panose="020B0503020103030203" pitchFamily="34" charset="0"/>
              </a:rPr>
              <a:t>Listen with increased attention to sounds. </a:t>
            </a:r>
          </a:p>
          <a:p>
            <a:r>
              <a:rPr lang="en-GB" sz="750" dirty="0">
                <a:solidFill>
                  <a:schemeClr val="accent1"/>
                </a:solidFill>
                <a:latin typeface="Sassoon Infant Std" panose="020B0503020103030203" pitchFamily="34" charset="0"/>
              </a:rPr>
              <a:t>Respond to what they have heard, expressing their thoughts and feelings.</a:t>
            </a:r>
          </a:p>
          <a:p>
            <a:r>
              <a:rPr lang="en-GB" sz="750" dirty="0">
                <a:solidFill>
                  <a:schemeClr val="accent1"/>
                </a:solidFill>
                <a:latin typeface="Sassoon Infant Std" panose="020B0503020103030203" pitchFamily="34" charset="0"/>
              </a:rPr>
              <a:t>Remember and sing entire songs. </a:t>
            </a:r>
          </a:p>
          <a:p>
            <a:r>
              <a:rPr lang="en-GB" sz="750" dirty="0">
                <a:solidFill>
                  <a:schemeClr val="accent1"/>
                </a:solidFill>
                <a:latin typeface="Sassoon Infant Std" panose="020B0503020103030203" pitchFamily="34" charset="0"/>
              </a:rPr>
              <a:t>Sing the pitch of a tone sung by another person (‘pitch match’). </a:t>
            </a:r>
          </a:p>
          <a:p>
            <a:r>
              <a:rPr lang="en-GB" sz="750" dirty="0">
                <a:solidFill>
                  <a:schemeClr val="accent1"/>
                </a:solidFill>
                <a:latin typeface="Sassoon Infant Std" panose="020B0503020103030203" pitchFamily="34" charset="0"/>
              </a:rPr>
              <a:t>Sing the melodic shape (moving melody, such as up and down, down and up) of familiar songs. </a:t>
            </a:r>
          </a:p>
          <a:p>
            <a:r>
              <a:rPr lang="en-GB" sz="750" dirty="0">
                <a:solidFill>
                  <a:schemeClr val="accent1"/>
                </a:solidFill>
                <a:latin typeface="Sassoon Infant Std" panose="020B0503020103030203" pitchFamily="34" charset="0"/>
              </a:rPr>
              <a:t>Create their own songs, or improvise a song around one they know. </a:t>
            </a:r>
          </a:p>
          <a:p>
            <a:r>
              <a:rPr lang="en-GB" sz="750" dirty="0">
                <a:solidFill>
                  <a:schemeClr val="accent1"/>
                </a:solidFill>
                <a:latin typeface="Sassoon Infant Std" panose="020B0503020103030203" pitchFamily="34" charset="0"/>
              </a:rPr>
              <a:t>Play instruments with increasing control to express their feelings and ideas.</a:t>
            </a:r>
          </a:p>
          <a:p>
            <a:r>
              <a:rPr lang="en-GB" sz="750" dirty="0">
                <a:solidFill>
                  <a:srgbClr val="FF0000"/>
                </a:solidFill>
                <a:latin typeface="Sassoon Infant Std" panose="020B0503020103030203" pitchFamily="34" charset="0"/>
              </a:rPr>
              <a:t>Sing in a group or on their own, increasingly matching the pitch and following the melody.</a:t>
            </a:r>
          </a:p>
          <a:p>
            <a:r>
              <a:rPr lang="en-GB" sz="750" dirty="0">
                <a:solidFill>
                  <a:srgbClr val="FF0000"/>
                </a:solidFill>
                <a:latin typeface="Sassoon Infant Std" panose="020B0503020103030203" pitchFamily="34" charset="0"/>
              </a:rPr>
              <a:t>Listen attentively, move to and talk about music, expressing their feelings and responses.</a:t>
            </a:r>
          </a:p>
          <a:p>
            <a:r>
              <a:rPr lang="en-GB" sz="750" dirty="0">
                <a:solidFill>
                  <a:srgbClr val="FF0000"/>
                </a:solidFill>
                <a:latin typeface="Sassoon Infant Std" panose="020B0503020103030203" pitchFamily="34" charset="0"/>
              </a:rPr>
              <a:t>Explore and engage in music making and dance, performing solo or in groups.</a:t>
            </a:r>
          </a:p>
          <a:p>
            <a:endParaRPr lang="en-GB" sz="900"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3022692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Autumn 1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519808FF-6B30-426E-9433-EB8D181D1EAC}"/>
              </a:ext>
            </a:extLst>
          </p:cNvPr>
          <p:cNvSpPr/>
          <p:nvPr/>
        </p:nvSpPr>
        <p:spPr>
          <a:xfrm>
            <a:off x="545840" y="793167"/>
            <a:ext cx="3629147" cy="432358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r>
              <a:rPr lang="en-GB" sz="1100" b="1" dirty="0">
                <a:latin typeface="Sassoon Infant Std" panose="020B0503020103030203" pitchFamily="34" charset="0"/>
              </a:rPr>
              <a:t>Understanding the World – PP</a:t>
            </a:r>
          </a:p>
          <a:p>
            <a:r>
              <a:rPr lang="en-GB" sz="1050" dirty="0">
                <a:latin typeface="Sassoon Primary Std" panose="020B0503020103030203" pitchFamily="34" charset="0"/>
              </a:rPr>
              <a:t>Session 1: Human life cycle – children to order pictures of human growth.</a:t>
            </a:r>
          </a:p>
          <a:p>
            <a:r>
              <a:rPr lang="en-GB" sz="1050" dirty="0">
                <a:solidFill>
                  <a:schemeClr val="accent1"/>
                </a:solidFill>
                <a:latin typeface="Sassoon Primary Std" panose="020B0503020103030203" pitchFamily="34" charset="0"/>
              </a:rPr>
              <a:t>Begin to make sense of their own life-story and family’s history</a:t>
            </a:r>
          </a:p>
          <a:p>
            <a:r>
              <a:rPr lang="en-GB" sz="1050" dirty="0">
                <a:solidFill>
                  <a:schemeClr val="accent1"/>
                </a:solidFill>
                <a:latin typeface="Sassoon Primary Std" panose="020B0503020103030203" pitchFamily="34" charset="0"/>
              </a:rPr>
              <a:t>Continue developing positive attitudes about the differences between people</a:t>
            </a:r>
          </a:p>
          <a:p>
            <a:r>
              <a:rPr lang="en-GB" sz="1050" dirty="0">
                <a:solidFill>
                  <a:srgbClr val="FF0000"/>
                </a:solidFill>
                <a:latin typeface="Sassoon Primary Std" panose="020B0503020103030203" pitchFamily="34" charset="0"/>
              </a:rPr>
              <a:t>Talk about members of their immediate family and community. Name and describe people who are familiar to them.  </a:t>
            </a:r>
          </a:p>
          <a:p>
            <a:r>
              <a:rPr lang="en-GB" sz="1050" dirty="0">
                <a:solidFill>
                  <a:srgbClr val="FF0000"/>
                </a:solidFill>
                <a:latin typeface="Sassoon Primary Std" panose="020B0503020103030203" pitchFamily="34" charset="0"/>
              </a:rPr>
              <a:t>Comment on images of familiar situations in the past</a:t>
            </a:r>
          </a:p>
          <a:p>
            <a:r>
              <a:rPr lang="en-GB" sz="1050" dirty="0">
                <a:latin typeface="Sassoon Primary Std" panose="020B0503020103030203" pitchFamily="34" charset="0"/>
              </a:rPr>
              <a:t>Session 2: Guess the baby – children to guess their peers as a baby. Discuss the differences between what the children could do in the past and what they can do in the present. </a:t>
            </a:r>
          </a:p>
          <a:p>
            <a:r>
              <a:rPr lang="en-GB" sz="1050" dirty="0">
                <a:solidFill>
                  <a:schemeClr val="accent1"/>
                </a:solidFill>
                <a:latin typeface="Sassoon Primary Std" panose="020B0503020103030203" pitchFamily="34" charset="0"/>
              </a:rPr>
              <a:t>Begin to make sense of their own life-story and family’s history</a:t>
            </a:r>
          </a:p>
          <a:p>
            <a:r>
              <a:rPr lang="en-GB" sz="1050" dirty="0">
                <a:solidFill>
                  <a:schemeClr val="accent1"/>
                </a:solidFill>
                <a:latin typeface="Sassoon Primary Std" panose="020B0503020103030203" pitchFamily="34" charset="0"/>
              </a:rPr>
              <a:t>Continue developing positive attitudes about the differences between people</a:t>
            </a:r>
          </a:p>
          <a:p>
            <a:r>
              <a:rPr lang="en-GB" sz="1050" dirty="0">
                <a:solidFill>
                  <a:srgbClr val="FF0000"/>
                </a:solidFill>
                <a:latin typeface="Sassoon Primary Std" panose="020B0503020103030203" pitchFamily="34" charset="0"/>
              </a:rPr>
              <a:t>Talk about members of their immediate family and community. Name and describe people who are familiar to them.     Comment on images of familiar situations in the past</a:t>
            </a:r>
          </a:p>
          <a:p>
            <a:r>
              <a:rPr lang="en-GB" sz="1050" dirty="0">
                <a:latin typeface="Sassoon Primary Std" panose="020B0503020103030203" pitchFamily="34" charset="0"/>
              </a:rPr>
              <a:t>Session 3: Reception timeline, begin to add events on to timeline, highlight children’s birthdays on timeline.</a:t>
            </a:r>
            <a:r>
              <a:rPr lang="en-GB" sz="1050" dirty="0">
                <a:solidFill>
                  <a:schemeClr val="accent1"/>
                </a:solidFill>
                <a:latin typeface="Sassoon Primary Std" panose="020B0503020103030203" pitchFamily="34" charset="0"/>
              </a:rPr>
              <a:t> Begin to make sense of their own life-story and family’s history</a:t>
            </a:r>
          </a:p>
          <a:p>
            <a:r>
              <a:rPr lang="en-GB" sz="1050" dirty="0">
                <a:solidFill>
                  <a:schemeClr val="accent1"/>
                </a:solidFill>
                <a:latin typeface="Sassoon Primary Std" panose="020B0503020103030203" pitchFamily="34" charset="0"/>
              </a:rPr>
              <a:t>Continue developing positive attitudes about the differences between people</a:t>
            </a:r>
          </a:p>
          <a:p>
            <a:r>
              <a:rPr lang="en-GB" sz="1050" dirty="0">
                <a:solidFill>
                  <a:srgbClr val="FF0000"/>
                </a:solidFill>
                <a:latin typeface="Sassoon Primary Std" panose="020B0503020103030203" pitchFamily="34" charset="0"/>
              </a:rPr>
              <a:t>Talk about members of their immediate family and community. Name and describe people who are familiar to them.   Comment on images of familiar situations in the past</a:t>
            </a:r>
          </a:p>
          <a:p>
            <a:r>
              <a:rPr lang="en-GB" sz="1050" dirty="0">
                <a:latin typeface="Sassoon Infant Std" panose="020B0503020103030203" pitchFamily="34" charset="0"/>
              </a:rPr>
              <a:t> </a:t>
            </a:r>
          </a:p>
          <a:p>
            <a:pPr algn="ctr"/>
            <a:r>
              <a:rPr lang="en-GB" b="1" dirty="0"/>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8960C88D-C709-4C74-BB5D-88A69419E1C4}"/>
              </a:ext>
            </a:extLst>
          </p:cNvPr>
          <p:cNvSpPr/>
          <p:nvPr/>
        </p:nvSpPr>
        <p:spPr>
          <a:xfrm>
            <a:off x="8191502" y="793166"/>
            <a:ext cx="3629147" cy="4323580"/>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endParaRPr lang="en-GB" sz="1100"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r>
              <a:rPr lang="en-GB" sz="1100" b="1" dirty="0">
                <a:latin typeface="Sassoon Primary Std" panose="020B0503020103030203" pitchFamily="34" charset="0"/>
              </a:rPr>
              <a:t>Understanding the World – The Natural World.</a:t>
            </a:r>
          </a:p>
          <a:p>
            <a:r>
              <a:rPr lang="en-GB" sz="1000" dirty="0">
                <a:latin typeface="Sassoon Primary Std" panose="020B0503020103030203" pitchFamily="34" charset="0"/>
              </a:rPr>
              <a:t>Session 1: Autumn walk – children to observe seasonal changes. Teacher record children’s findings. </a:t>
            </a:r>
          </a:p>
          <a:p>
            <a:r>
              <a:rPr lang="en-GB" sz="1000" dirty="0">
                <a:solidFill>
                  <a:schemeClr val="accent1"/>
                </a:solidFill>
                <a:latin typeface="Sassoon Primary Std" panose="020B0503020103030203" pitchFamily="34" charset="0"/>
              </a:rPr>
              <a:t>Talk about what they see, using a wide vocabulary</a:t>
            </a:r>
          </a:p>
          <a:p>
            <a:r>
              <a:rPr lang="en-GB" sz="1000" dirty="0">
                <a:solidFill>
                  <a:srgbClr val="FF0000"/>
                </a:solidFill>
                <a:latin typeface="Sassoon Primary Std" panose="020B0503020103030203" pitchFamily="34" charset="0"/>
              </a:rPr>
              <a:t>Explore the natural world around them.</a:t>
            </a:r>
          </a:p>
          <a:p>
            <a:r>
              <a:rPr lang="en-GB" sz="1000" dirty="0">
                <a:solidFill>
                  <a:srgbClr val="FF0000"/>
                </a:solidFill>
                <a:latin typeface="Sassoon Primary Std" panose="020B0503020103030203" pitchFamily="34" charset="0"/>
              </a:rPr>
              <a:t>Understand the effect of changing seasons on the natural world around them</a:t>
            </a:r>
          </a:p>
          <a:p>
            <a:r>
              <a:rPr lang="en-GB" sz="1000" dirty="0">
                <a:solidFill>
                  <a:srgbClr val="FF0000"/>
                </a:solidFill>
                <a:latin typeface="Sassoon Primary Std" panose="020B0503020103030203" pitchFamily="34" charset="0"/>
              </a:rPr>
              <a:t>Describe what they see, hear and feel whilst outside.</a:t>
            </a:r>
          </a:p>
          <a:p>
            <a:r>
              <a:rPr lang="en-GB" sz="1000" dirty="0">
                <a:latin typeface="Sassoon Primary Std" panose="020B0503020103030203" pitchFamily="34" charset="0"/>
              </a:rPr>
              <a:t>Session 2: Children to use their senses to guess what is in the box</a:t>
            </a:r>
          </a:p>
          <a:p>
            <a:r>
              <a:rPr lang="en-GB" sz="1000" dirty="0">
                <a:solidFill>
                  <a:schemeClr val="accent1"/>
                </a:solidFill>
                <a:latin typeface="Sassoon Primary Std" panose="020B0503020103030203" pitchFamily="34" charset="0"/>
              </a:rPr>
              <a:t>Use all their senses in hands-on exploration of natural materials. </a:t>
            </a:r>
          </a:p>
          <a:p>
            <a:r>
              <a:rPr lang="en-GB" sz="1000" dirty="0">
                <a:solidFill>
                  <a:schemeClr val="accent1"/>
                </a:solidFill>
                <a:latin typeface="Sassoon Primary Std" panose="020B0503020103030203" pitchFamily="34" charset="0"/>
              </a:rPr>
              <a:t> Explore collections of materials with similar and/or different properties. </a:t>
            </a:r>
          </a:p>
          <a:p>
            <a:r>
              <a:rPr lang="en-GB" sz="1000" dirty="0">
                <a:solidFill>
                  <a:schemeClr val="accent1"/>
                </a:solidFill>
                <a:latin typeface="Sassoon Primary Std" panose="020B0503020103030203" pitchFamily="34" charset="0"/>
              </a:rPr>
              <a:t>Talk about what they see, using a wide vocabulary</a:t>
            </a:r>
          </a:p>
          <a:p>
            <a:r>
              <a:rPr lang="en-GB" sz="1000" dirty="0">
                <a:solidFill>
                  <a:srgbClr val="FF0000"/>
                </a:solidFill>
                <a:latin typeface="Sassoon Primary Std" panose="020B0503020103030203" pitchFamily="34" charset="0"/>
              </a:rPr>
              <a:t>Explore the natural world around them</a:t>
            </a:r>
            <a:endParaRPr lang="en-GB" sz="1000" dirty="0">
              <a:latin typeface="Sassoon Primary Std" panose="020B0503020103030203" pitchFamily="34" charset="0"/>
            </a:endParaRPr>
          </a:p>
          <a:p>
            <a:r>
              <a:rPr lang="en-GB" sz="1000" dirty="0">
                <a:latin typeface="Sassoon Primary Std" panose="020B0503020103030203" pitchFamily="34" charset="0"/>
              </a:rPr>
              <a:t>Session 3: Herb planting in outside area – children to assign herb to well known food/product i.e. mint plant and toothpaste. </a:t>
            </a:r>
          </a:p>
          <a:p>
            <a:r>
              <a:rPr lang="en-GB" sz="1000" dirty="0">
                <a:solidFill>
                  <a:schemeClr val="accent1"/>
                </a:solidFill>
                <a:latin typeface="Sassoon Primary Std" panose="020B0503020103030203" pitchFamily="34" charset="0"/>
              </a:rPr>
              <a:t>Plant seeds and care for growing plants.</a:t>
            </a:r>
          </a:p>
          <a:p>
            <a:r>
              <a:rPr lang="en-GB" sz="1000" dirty="0">
                <a:solidFill>
                  <a:schemeClr val="accent1"/>
                </a:solidFill>
                <a:latin typeface="Sassoon Primary Std" panose="020B0503020103030203" pitchFamily="34" charset="0"/>
              </a:rPr>
              <a:t>Begin to understand the need to respect and care for the natural environment and all living things</a:t>
            </a:r>
          </a:p>
          <a:p>
            <a:r>
              <a:rPr lang="en-GB" sz="1000" dirty="0">
                <a:solidFill>
                  <a:schemeClr val="accent1"/>
                </a:solidFill>
                <a:latin typeface="Sassoon Primary Std" panose="020B0503020103030203" pitchFamily="34" charset="0"/>
              </a:rPr>
              <a:t>Talk about what they see, using a wide vocabulary</a:t>
            </a:r>
          </a:p>
          <a:p>
            <a:r>
              <a:rPr lang="en-GB" sz="1000" dirty="0">
                <a:solidFill>
                  <a:srgbClr val="FF0000"/>
                </a:solidFill>
                <a:latin typeface="Sassoon Primary Std" panose="020B0503020103030203" pitchFamily="34" charset="0"/>
              </a:rPr>
              <a:t>Explore the natural world around them.</a:t>
            </a:r>
          </a:p>
          <a:p>
            <a:pPr algn="ctr"/>
            <a:endParaRPr lang="en-GB" sz="1000"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B9570CF-A298-4A8B-81CA-CE8A55A94466}"/>
              </a:ext>
            </a:extLst>
          </p:cNvPr>
          <p:cNvSpPr/>
          <p:nvPr/>
        </p:nvSpPr>
        <p:spPr>
          <a:xfrm>
            <a:off x="4403041" y="923827"/>
            <a:ext cx="3629147" cy="419292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r>
              <a:rPr lang="en-GB" sz="1100" b="1" dirty="0">
                <a:latin typeface="Sassoon Primary Std" panose="020B0503020103030203" pitchFamily="34" charset="0"/>
              </a:rPr>
              <a:t>Understanding the World -  PC</a:t>
            </a:r>
          </a:p>
          <a:p>
            <a:r>
              <a:rPr lang="en-GB" sz="1100" b="1" dirty="0">
                <a:latin typeface="Sassoon Primary Std" panose="020B0503020103030203" pitchFamily="34" charset="0"/>
              </a:rPr>
              <a:t>RE - </a:t>
            </a:r>
            <a:r>
              <a:rPr lang="en-GB" sz="1100" dirty="0">
                <a:latin typeface="Sassoon Primary Std" panose="020B0503020103030203" pitchFamily="34" charset="0"/>
              </a:rPr>
              <a:t>Special Times</a:t>
            </a:r>
          </a:p>
          <a:p>
            <a:r>
              <a:rPr lang="en-GB" sz="1200" dirty="0">
                <a:effectLst/>
                <a:latin typeface="Sassoon Primary Std" panose="020B0503020103030203" pitchFamily="34" charset="0"/>
                <a:ea typeface="Times New Roman" panose="02020603050405020304" pitchFamily="18" charset="0"/>
                <a:cs typeface="Arial" panose="020B0604020202020204" pitchFamily="34" charset="0"/>
              </a:rPr>
              <a:t>In this unit pupils will learn about different celebrations across three of the world’s major religions – Christianity, Hinduism and Islam. They will begin to understand the important religious events for these religions.  They will have the opportunity to reflect on celebrations that they have been a part of, as well as what they would like to celebrate in the future.</a:t>
            </a:r>
          </a:p>
          <a:p>
            <a:pPr lvl="0" algn="l">
              <a:lnSpc>
                <a:spcPct val="107000"/>
              </a:lnSpc>
            </a:pPr>
            <a:r>
              <a:rPr lang="en-GB" sz="900" dirty="0">
                <a:solidFill>
                  <a:schemeClr val="accent1"/>
                </a:solidFill>
                <a:effectLst/>
                <a:latin typeface="Sassoon Primary Std" panose="020B0503020103030203" pitchFamily="34" charset="0"/>
              </a:rPr>
              <a:t>Begin to make sense of their own life-story and family’s history.</a:t>
            </a:r>
            <a:endParaRPr lang="en-GB" sz="1100" dirty="0">
              <a:solidFill>
                <a:schemeClr val="accent1"/>
              </a:solidFill>
              <a:effectLst/>
              <a:latin typeface="Sassoon Primary Std" panose="020B0503020103030203" pitchFamily="34" charset="0"/>
            </a:endParaRPr>
          </a:p>
          <a:p>
            <a:pPr lvl="0" algn="l">
              <a:lnSpc>
                <a:spcPct val="107000"/>
              </a:lnSpc>
            </a:pPr>
            <a:r>
              <a:rPr lang="en-GB" sz="900" dirty="0">
                <a:solidFill>
                  <a:schemeClr val="accent1"/>
                </a:solidFill>
                <a:effectLst/>
                <a:latin typeface="Sassoon Primary Std" panose="020B0503020103030203" pitchFamily="34" charset="0"/>
              </a:rPr>
              <a:t>Continue to develop positive attitudes about the differences between people.</a:t>
            </a:r>
            <a:endParaRPr lang="en-GB" sz="1100" dirty="0">
              <a:solidFill>
                <a:schemeClr val="accent1"/>
              </a:solidFill>
              <a:effectLst/>
              <a:latin typeface="Sassoon Primary Std" panose="020B0503020103030203" pitchFamily="34" charset="0"/>
            </a:endParaRPr>
          </a:p>
          <a:p>
            <a:pPr lvl="0" algn="l">
              <a:lnSpc>
                <a:spcPct val="107000"/>
              </a:lnSpc>
            </a:pPr>
            <a:r>
              <a:rPr lang="en-GB" sz="900" dirty="0">
                <a:solidFill>
                  <a:srgbClr val="FF0000"/>
                </a:solidFill>
                <a:effectLst/>
                <a:latin typeface="Sassoon Primary Std" panose="020B0503020103030203" pitchFamily="34" charset="0"/>
              </a:rPr>
              <a:t>Talk about members of their immediate family and community.</a:t>
            </a:r>
            <a:endParaRPr lang="en-GB" sz="1100" dirty="0">
              <a:solidFill>
                <a:srgbClr val="FF0000"/>
              </a:solidFill>
              <a:effectLst/>
              <a:latin typeface="Sassoon Primary Std" panose="020B0503020103030203" pitchFamily="34" charset="0"/>
            </a:endParaRPr>
          </a:p>
          <a:p>
            <a:pPr lvl="0" algn="l">
              <a:lnSpc>
                <a:spcPct val="107000"/>
              </a:lnSpc>
            </a:pPr>
            <a:r>
              <a:rPr lang="en-GB" sz="900" dirty="0">
                <a:solidFill>
                  <a:srgbClr val="FF0000"/>
                </a:solidFill>
                <a:effectLst/>
                <a:latin typeface="Sassoon Primary Std" panose="020B0503020103030203" pitchFamily="34" charset="0"/>
              </a:rPr>
              <a:t>Name and describe people who are familiar to them.</a:t>
            </a:r>
            <a:endParaRPr lang="en-GB" sz="1100" dirty="0">
              <a:solidFill>
                <a:srgbClr val="FF0000"/>
              </a:solidFill>
              <a:effectLst/>
              <a:latin typeface="Sassoon Primary Std" panose="020B0503020103030203" pitchFamily="34" charset="0"/>
            </a:endParaRPr>
          </a:p>
          <a:p>
            <a:pPr lvl="0" algn="l">
              <a:lnSpc>
                <a:spcPct val="107000"/>
              </a:lnSpc>
            </a:pPr>
            <a:r>
              <a:rPr lang="en-GB" sz="900" dirty="0">
                <a:solidFill>
                  <a:srgbClr val="FF0000"/>
                </a:solidFill>
                <a:effectLst/>
                <a:latin typeface="Sassoon Primary Std" panose="020B0503020103030203" pitchFamily="34" charset="0"/>
              </a:rPr>
              <a:t>Comment on images of familiar situations in the past.</a:t>
            </a:r>
            <a:endParaRPr lang="en-GB" sz="1100" dirty="0">
              <a:solidFill>
                <a:srgbClr val="FF0000"/>
              </a:solidFill>
              <a:effectLst/>
              <a:latin typeface="Sassoon Primary Std" panose="020B0503020103030203" pitchFamily="34" charset="0"/>
            </a:endParaRPr>
          </a:p>
          <a:p>
            <a:pPr lvl="0" algn="l">
              <a:lnSpc>
                <a:spcPct val="107000"/>
              </a:lnSpc>
            </a:pPr>
            <a:r>
              <a:rPr lang="en-GB" sz="900" dirty="0">
                <a:solidFill>
                  <a:srgbClr val="FF0000"/>
                </a:solidFill>
                <a:effectLst/>
                <a:latin typeface="Sassoon Primary Std" panose="020B0503020103030203" pitchFamily="34" charset="0"/>
              </a:rPr>
              <a:t>Recognise that people have different beliefs and celebrate in different ways.</a:t>
            </a:r>
            <a:endParaRPr lang="en-GB" sz="1100" dirty="0">
              <a:solidFill>
                <a:srgbClr val="FF0000"/>
              </a:solidFill>
              <a:effectLst/>
              <a:latin typeface="Sassoon Primary Std" panose="020B0503020103030203" pitchFamily="34" charset="0"/>
            </a:endParaRPr>
          </a:p>
          <a:p>
            <a:pPr lvl="0" algn="l">
              <a:lnSpc>
                <a:spcPct val="107000"/>
              </a:lnSpc>
            </a:pPr>
            <a:r>
              <a:rPr lang="en-GB" sz="900" dirty="0">
                <a:solidFill>
                  <a:schemeClr val="accent6"/>
                </a:solidFill>
                <a:effectLst/>
                <a:latin typeface="Sassoon Primary Std" panose="020B0503020103030203" pitchFamily="34" charset="0"/>
              </a:rPr>
              <a:t>Talk about the lives of the people around them and their roles in society</a:t>
            </a:r>
            <a:endParaRPr lang="en-GB" sz="1100" dirty="0">
              <a:solidFill>
                <a:schemeClr val="accent6"/>
              </a:solidFill>
              <a:effectLst/>
              <a:latin typeface="Sassoon Primary Std" panose="020B0503020103030203" pitchFamily="34" charset="0"/>
            </a:endParaRPr>
          </a:p>
          <a:p>
            <a:pPr lvl="0" algn="l">
              <a:lnSpc>
                <a:spcPct val="107000"/>
              </a:lnSpc>
              <a:spcAft>
                <a:spcPts val="800"/>
              </a:spcAft>
            </a:pPr>
            <a:r>
              <a:rPr lang="en-GB" sz="900" dirty="0">
                <a:solidFill>
                  <a:schemeClr val="accent6"/>
                </a:solidFill>
                <a:effectLst/>
                <a:latin typeface="Sassoon Primary Std" panose="020B0503020103030203" pitchFamily="34" charset="0"/>
              </a:rPr>
              <a:t>Know some similarities and differences between different religious and cultural communities in this country, drawing on their experiences and what has been read in class.</a:t>
            </a:r>
            <a:endParaRPr lang="en-GB" sz="1100" dirty="0">
              <a:solidFill>
                <a:schemeClr val="accent6"/>
              </a:solidFill>
              <a:effectLst/>
              <a:latin typeface="Sassoon Primary Std" panose="020B0503020103030203" pitchFamily="34" charset="0"/>
              <a:ea typeface="Times New Roman" panose="02020603050405020304" pitchFamily="18" charset="0"/>
              <a:cs typeface="Times New Roman" panose="02020603050405020304" pitchFamily="18" charset="0"/>
            </a:endParaRPr>
          </a:p>
          <a:p>
            <a:pPr algn="ctr"/>
            <a:endParaRPr lang="en-GB" sz="9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10" name="Rectangle 9">
            <a:extLst>
              <a:ext uri="{FF2B5EF4-FFF2-40B4-BE49-F238E27FC236}">
                <a16:creationId xmlns:a16="http://schemas.microsoft.com/office/drawing/2014/main" id="{EAD2A331-D728-4782-9805-0F071D910E6F}"/>
              </a:ext>
            </a:extLst>
          </p:cNvPr>
          <p:cNvSpPr/>
          <p:nvPr/>
        </p:nvSpPr>
        <p:spPr>
          <a:xfrm>
            <a:off x="458594" y="5231874"/>
            <a:ext cx="11274809" cy="1322152"/>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r>
              <a:rPr lang="en-GB" sz="1100" b="1" dirty="0">
                <a:latin typeface="Sassoon Infant Std" panose="020B0503020103030203" pitchFamily="34" charset="0"/>
              </a:rPr>
              <a:t>Computing </a:t>
            </a:r>
            <a:r>
              <a:rPr lang="en-GB" b="1" dirty="0">
                <a:latin typeface="Sassoon Infant Std" panose="020B0503020103030203" pitchFamily="34" charset="0"/>
              </a:rPr>
              <a:t>-</a:t>
            </a:r>
            <a:r>
              <a:rPr lang="en-GB" sz="900" dirty="0">
                <a:latin typeface="Sassoon Infant Std" panose="020B0503020103030203" pitchFamily="34" charset="0"/>
              </a:rPr>
              <a:t>Understanding the world involves guiding children to make sense of their physical world and their community. The frequency and range of children’s personal experiences increases their knowledge and sense of the world around In addition, listening to a broad selection of stories, non-fiction, rhymes and poems will foster their understanding of our culturally, socially, technologically and ecologically diverse world.</a:t>
            </a:r>
          </a:p>
          <a:p>
            <a:r>
              <a:rPr lang="en-GB" sz="900" dirty="0">
                <a:latin typeface="Sassoon Infant Std" panose="020B0503020103030203" pitchFamily="34" charset="0"/>
              </a:rPr>
              <a:t>Children to complete Autumn walk and collect natural materials i.e., conkers/leaves/sticks etc. Children to create a simple repeating pattern. </a:t>
            </a:r>
          </a:p>
          <a:p>
            <a:endParaRPr lang="en-GB" sz="900"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628090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atin typeface="Sassoon Primary Std" panose="020B0503020103030203" pitchFamily="34" charset="0"/>
              </a:rPr>
              <a:t>R</a:t>
            </a:r>
          </a:p>
          <a:p>
            <a:pPr algn="ctr"/>
            <a:r>
              <a:rPr lang="en-GB" dirty="0">
                <a:latin typeface="Sassoon Primary Std" panose="020B0503020103030203" pitchFamily="34" charset="0"/>
              </a:rPr>
              <a:t>Reception Autumn 2 Curriculum Web </a:t>
            </a:r>
          </a:p>
          <a:p>
            <a:pPr algn="ctr"/>
            <a:r>
              <a:rPr lang="en-GB" dirty="0">
                <a:latin typeface="Sassoon Primary Std" panose="020B0503020103030203" pitchFamily="34" charset="0"/>
              </a:rPr>
              <a:t>2024/25</a:t>
            </a:r>
          </a:p>
          <a:p>
            <a:pPr algn="ctr"/>
            <a:r>
              <a:rPr lang="en-GB" dirty="0">
                <a:latin typeface="Sassoon Primary Std" panose="020B0503020103030203" pitchFamily="34" charset="0"/>
              </a:rPr>
              <a:t>Prime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8" name="Rectangle 7">
            <a:extLst>
              <a:ext uri="{FF2B5EF4-FFF2-40B4-BE49-F238E27FC236}">
                <a16:creationId xmlns:a16="http://schemas.microsoft.com/office/drawing/2014/main" id="{87E3A53D-5F29-4C49-B7CC-62031FB01396}"/>
              </a:ext>
            </a:extLst>
          </p:cNvPr>
          <p:cNvSpPr/>
          <p:nvPr/>
        </p:nvSpPr>
        <p:spPr>
          <a:xfrm>
            <a:off x="371352" y="574159"/>
            <a:ext cx="3629147" cy="5968258"/>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r>
              <a:rPr lang="en-GB" sz="1100" dirty="0">
                <a:latin typeface="Sassoon Primary Std" panose="020B0503020103030203" pitchFamily="34" charset="0"/>
              </a:rPr>
              <a:t>Physical Development:</a:t>
            </a:r>
          </a:p>
          <a:p>
            <a:r>
              <a:rPr lang="en-GB" sz="900" dirty="0">
                <a:latin typeface="Sassoon Primary Std" panose="020B0503020103030203" pitchFamily="34" charset="0"/>
              </a:rPr>
              <a:t>Fine Motor:</a:t>
            </a:r>
          </a:p>
          <a:p>
            <a:r>
              <a:rPr lang="en-GB" sz="900" dirty="0">
                <a:latin typeface="Sassoon Primary Std" panose="020B0503020103030203" pitchFamily="34" charset="0"/>
              </a:rPr>
              <a:t>Dough Disco sessions daily throughout the half term.</a:t>
            </a:r>
          </a:p>
          <a:p>
            <a:r>
              <a:rPr lang="en-GB" sz="900" dirty="0">
                <a:latin typeface="Sassoon Primary Std" panose="020B0503020103030203" pitchFamily="34" charset="0"/>
              </a:rPr>
              <a:t>Daily handwriting practise on whiteboards following RRLS patter.</a:t>
            </a:r>
          </a:p>
          <a:p>
            <a:r>
              <a:rPr lang="en-GB" sz="700" dirty="0">
                <a:solidFill>
                  <a:schemeClr val="accent5"/>
                </a:solidFill>
                <a:latin typeface="Sassoon Primary Std" panose="020B0503020103030203" pitchFamily="34" charset="0"/>
              </a:rPr>
              <a:t>Use a comfortable grip with good control when holding pens and pencils. </a:t>
            </a:r>
          </a:p>
          <a:p>
            <a:r>
              <a:rPr lang="en-GB" sz="700" dirty="0">
                <a:solidFill>
                  <a:schemeClr val="accent5"/>
                </a:solidFill>
                <a:latin typeface="Sassoon Primary Std" panose="020B0503020103030203" pitchFamily="34" charset="0"/>
              </a:rPr>
              <a:t>Show a preference for a dominant hand</a:t>
            </a:r>
            <a:r>
              <a:rPr lang="en-GB" sz="700" dirty="0">
                <a:latin typeface="Sassoon Primary Std" panose="020B0503020103030203" pitchFamily="34" charset="0"/>
              </a:rPr>
              <a:t>.</a:t>
            </a:r>
          </a:p>
          <a:p>
            <a:r>
              <a:rPr lang="en-GB" sz="700" dirty="0">
                <a:solidFill>
                  <a:srgbClr val="FF0000"/>
                </a:solidFill>
                <a:latin typeface="Sassoon Primary Std" panose="020B0503020103030203" pitchFamily="34" charset="0"/>
              </a:rPr>
              <a:t>Use their core muscle strength to achieve a good posture when sitting at a table or sitting on the floor</a:t>
            </a:r>
          </a:p>
          <a:p>
            <a:r>
              <a:rPr lang="en-GB" sz="700" dirty="0">
                <a:solidFill>
                  <a:srgbClr val="FF0000"/>
                </a:solidFill>
                <a:latin typeface="Sassoon Primary Std" panose="020B0503020103030203" pitchFamily="34" charset="0"/>
              </a:rPr>
              <a:t>Develop their small motor skills so that they can use a range of tools competently, safely and confidently. Suggested tools: pencils for drawing and writing, paintbrushes, scissors, knives, forks and spoons</a:t>
            </a:r>
          </a:p>
          <a:p>
            <a:r>
              <a:rPr lang="en-GB" sz="700" dirty="0">
                <a:solidFill>
                  <a:srgbClr val="FF0000"/>
                </a:solidFill>
                <a:latin typeface="Sassoon Primary Std" panose="020B0503020103030203" pitchFamily="34" charset="0"/>
              </a:rPr>
              <a:t>Develop the foundations of a handwriting style which is fast, accurate and efficient.</a:t>
            </a:r>
          </a:p>
          <a:p>
            <a:r>
              <a:rPr lang="en-GB" sz="900" dirty="0">
                <a:solidFill>
                  <a:schemeClr val="tx1"/>
                </a:solidFill>
                <a:latin typeface="Sassoon Primary Std" panose="020B0503020103030203" pitchFamily="34" charset="0"/>
              </a:rPr>
              <a:t>Gross Motor: Two sessions of Physical development in the hall per week following PE Passport. – </a:t>
            </a:r>
            <a:r>
              <a:rPr lang="en-GB" sz="900" dirty="0" err="1">
                <a:solidFill>
                  <a:schemeClr val="tx1"/>
                </a:solidFill>
                <a:latin typeface="Sassoon Primary Std" panose="020B0503020103030203" pitchFamily="34" charset="0"/>
              </a:rPr>
              <a:t>Superworm</a:t>
            </a:r>
            <a:r>
              <a:rPr lang="en-GB" sz="900" dirty="0">
                <a:solidFill>
                  <a:schemeClr val="tx1"/>
                </a:solidFill>
                <a:latin typeface="Sassoon Primary Std" panose="020B0503020103030203" pitchFamily="34" charset="0"/>
              </a:rPr>
              <a:t> </a:t>
            </a:r>
          </a:p>
          <a:p>
            <a:r>
              <a:rPr lang="en-GB" sz="900" dirty="0">
                <a:solidFill>
                  <a:schemeClr val="tx1"/>
                </a:solidFill>
                <a:latin typeface="Sassoon Primary Std" panose="020B0503020103030203" pitchFamily="34" charset="0"/>
              </a:rPr>
              <a:t>Session1:</a:t>
            </a:r>
            <a:r>
              <a:rPr lang="en-GB" sz="900" b="0" i="0" dirty="0">
                <a:solidFill>
                  <a:srgbClr val="000000"/>
                </a:solidFill>
                <a:effectLst/>
                <a:latin typeface="Sassoon Primary Std" panose="020B0503020103030203" pitchFamily="34" charset="0"/>
              </a:rPr>
              <a:t>To perform the basic skill of jumping. </a:t>
            </a:r>
          </a:p>
          <a:p>
            <a:r>
              <a:rPr lang="en-GB" sz="700" dirty="0">
                <a:solidFill>
                  <a:schemeClr val="accent1"/>
                </a:solidFill>
                <a:latin typeface="Sassoon Primary Std" panose="020B0503020103030203" pitchFamily="34" charset="0"/>
              </a:rPr>
              <a:t>Match their developing physical skills to tasks and activities in the setting. For example, they decide whether to crawl, walk or run across a plank, depending on its length and width.</a:t>
            </a:r>
            <a:endParaRPr lang="en-GB" sz="800" b="0" i="0" dirty="0">
              <a:solidFill>
                <a:srgbClr val="000000"/>
              </a:solidFill>
              <a:effectLst/>
              <a:latin typeface="Sassoon Primary Std" panose="020B0503020103030203" pitchFamily="34" charset="0"/>
            </a:endParaRPr>
          </a:p>
          <a:p>
            <a:pPr algn="just"/>
            <a:r>
              <a:rPr lang="en-GB" sz="700" dirty="0">
                <a:solidFill>
                  <a:srgbClr val="FF0000"/>
                </a:solidFill>
                <a:latin typeface="Sassoon Primary Std" panose="020B0503020103030203" pitchFamily="34" charset="0"/>
              </a:rPr>
              <a:t>Progress towards a more fluent style of moving, with developing control and grace.</a:t>
            </a:r>
          </a:p>
          <a:p>
            <a:pPr algn="just"/>
            <a:r>
              <a:rPr lang="en-GB" sz="700" dirty="0">
                <a:solidFill>
                  <a:srgbClr val="FF0000"/>
                </a:solidFill>
                <a:latin typeface="Sassoon Primary Std" panose="020B0503020103030203" pitchFamily="34" charset="0"/>
              </a:rPr>
              <a:t>Combine different movements with ease and fluency.</a:t>
            </a:r>
          </a:p>
          <a:p>
            <a:pPr algn="just"/>
            <a:r>
              <a:rPr lang="en-GB" sz="700" dirty="0">
                <a:solidFill>
                  <a:srgbClr val="FF0000"/>
                </a:solidFill>
                <a:latin typeface="Sassoon Primary Std" panose="020B0503020103030203" pitchFamily="34" charset="0"/>
              </a:rPr>
              <a:t>Confidently and safely use a range of large and small apparatus indoors and outside, alone and in a group. </a:t>
            </a:r>
            <a:endParaRPr lang="en-GB" sz="800" dirty="0">
              <a:solidFill>
                <a:schemeClr val="tx1"/>
              </a:solidFill>
              <a:latin typeface="Sassoon Primary Std" panose="020B0503020103030203" pitchFamily="34" charset="0"/>
            </a:endParaRPr>
          </a:p>
          <a:p>
            <a:r>
              <a:rPr lang="en-GB" sz="900" dirty="0">
                <a:solidFill>
                  <a:schemeClr val="tx1"/>
                </a:solidFill>
                <a:latin typeface="Sassoon Primary Std" panose="020B0503020103030203" pitchFamily="34" charset="0"/>
              </a:rPr>
              <a:t>Session 2:</a:t>
            </a:r>
            <a:r>
              <a:rPr lang="en-GB" sz="900" dirty="0">
                <a:solidFill>
                  <a:srgbClr val="000000"/>
                </a:solidFill>
                <a:latin typeface="Sassoon Primary Std" panose="020B0503020103030203" pitchFamily="34" charset="0"/>
              </a:rPr>
              <a:t>To catch a large ball. </a:t>
            </a:r>
          </a:p>
          <a:p>
            <a:r>
              <a:rPr lang="en-GB" sz="700" dirty="0">
                <a:solidFill>
                  <a:schemeClr val="accent1"/>
                </a:solidFill>
                <a:latin typeface="Sassoon Primary Std" panose="020B0503020103030203" pitchFamily="34" charset="0"/>
              </a:rPr>
              <a:t>Continue to develop their movement, balancing, riding (scooters, trikes and bikes) and ball skills.</a:t>
            </a:r>
            <a:endParaRPr lang="en-GB" sz="700" b="0" i="0" dirty="0">
              <a:solidFill>
                <a:schemeClr val="accent1"/>
              </a:solidFill>
              <a:effectLst/>
              <a:highlight>
                <a:srgbClr val="FFFFFF"/>
              </a:highlight>
              <a:latin typeface="Sassoon Primary Std" panose="020B0503020103030203" pitchFamily="34" charset="0"/>
            </a:endParaRPr>
          </a:p>
          <a:p>
            <a:r>
              <a:rPr lang="en-GB" sz="700" dirty="0">
                <a:solidFill>
                  <a:srgbClr val="FF0000"/>
                </a:solidFill>
                <a:latin typeface="Sassoon Primary Std" panose="020B0503020103030203" pitchFamily="34" charset="0"/>
              </a:rPr>
              <a:t>Further develop and refine a range of ball skills including: throwing, catching, kicking, passing, batting, and aiming. </a:t>
            </a:r>
          </a:p>
          <a:p>
            <a:r>
              <a:rPr lang="en-GB" sz="700" dirty="0">
                <a:solidFill>
                  <a:srgbClr val="FF0000"/>
                </a:solidFill>
                <a:latin typeface="Sassoon Primary Std" panose="020B0503020103030203" pitchFamily="34" charset="0"/>
              </a:rPr>
              <a:t>Develop confidence, competence, precision and accuracy when engaging in activities that involve a ball</a:t>
            </a:r>
            <a:endParaRPr lang="en-GB" sz="800" dirty="0">
              <a:solidFill>
                <a:schemeClr val="tx1"/>
              </a:solidFill>
              <a:latin typeface="Sassoon Primary Std" panose="020B0503020103030203" pitchFamily="34" charset="0"/>
            </a:endParaRPr>
          </a:p>
          <a:p>
            <a:pPr algn="just"/>
            <a:r>
              <a:rPr lang="en-GB" sz="900" dirty="0">
                <a:solidFill>
                  <a:schemeClr val="tx1"/>
                </a:solidFill>
                <a:latin typeface="Sassoon Primary Std" panose="020B0503020103030203" pitchFamily="34" charset="0"/>
              </a:rPr>
              <a:t>Session 3:</a:t>
            </a:r>
            <a:r>
              <a:rPr lang="en-GB" sz="900" b="0" i="0" dirty="0">
                <a:solidFill>
                  <a:srgbClr val="000000"/>
                </a:solidFill>
                <a:effectLst/>
                <a:latin typeface="Sassoon Primary Std" panose="020B0503020103030203" pitchFamily="34" charset="0"/>
              </a:rPr>
              <a:t>To travel by hopping and skippin</a:t>
            </a:r>
            <a:r>
              <a:rPr lang="en-GB" sz="900" dirty="0">
                <a:solidFill>
                  <a:srgbClr val="000000"/>
                </a:solidFill>
                <a:latin typeface="Sassoon Primary Std" panose="020B0503020103030203" pitchFamily="34" charset="0"/>
              </a:rPr>
              <a:t>g. </a:t>
            </a:r>
          </a:p>
          <a:p>
            <a:pPr algn="just"/>
            <a:r>
              <a:rPr lang="en-GB" sz="700" dirty="0">
                <a:solidFill>
                  <a:schemeClr val="accent1"/>
                </a:solidFill>
                <a:latin typeface="Sassoon Primary Std" panose="020B0503020103030203" pitchFamily="34" charset="0"/>
              </a:rPr>
              <a:t>Match their developing physical skills to tasks and activities in the setting. For example, they decide whether to crawl, walk or run across a plank, depending on its length and width.</a:t>
            </a:r>
            <a:endParaRPr lang="en-GB" sz="700" b="0" i="0" dirty="0">
              <a:solidFill>
                <a:schemeClr val="accent1"/>
              </a:solidFill>
              <a:effectLst/>
              <a:highlight>
                <a:srgbClr val="FFFFFF"/>
              </a:highlight>
              <a:latin typeface="Sassoon Primary Std" panose="020B0503020103030203" pitchFamily="34" charset="0"/>
            </a:endParaRPr>
          </a:p>
          <a:p>
            <a:pPr algn="just"/>
            <a:r>
              <a:rPr lang="en-GB" sz="700" dirty="0">
                <a:solidFill>
                  <a:srgbClr val="FF0000"/>
                </a:solidFill>
                <a:latin typeface="Sassoon Primary Std" panose="020B0503020103030203" pitchFamily="34" charset="0"/>
              </a:rPr>
              <a:t>Revise and refine the fundamental movement skills they have already acquired: jumping </a:t>
            </a:r>
            <a:endParaRPr lang="en-GB" sz="700" b="0" i="0" dirty="0">
              <a:solidFill>
                <a:srgbClr val="FF0000"/>
              </a:solidFill>
              <a:effectLst/>
              <a:highlight>
                <a:srgbClr val="FFFFFF"/>
              </a:highlight>
              <a:latin typeface="Sassoon Primary Std" panose="020B0503020103030203" pitchFamily="34" charset="0"/>
            </a:endParaRPr>
          </a:p>
          <a:p>
            <a:pPr algn="just"/>
            <a:r>
              <a:rPr lang="en-GB" sz="700" dirty="0">
                <a:solidFill>
                  <a:srgbClr val="FF0000"/>
                </a:solidFill>
                <a:latin typeface="Sassoon Primary Std" panose="020B0503020103030203" pitchFamily="34" charset="0"/>
              </a:rPr>
              <a:t>Progress towards a more fluent style of moving, with developing control and grace.</a:t>
            </a:r>
          </a:p>
          <a:p>
            <a:pPr algn="just"/>
            <a:r>
              <a:rPr lang="en-GB" sz="700" dirty="0">
                <a:solidFill>
                  <a:srgbClr val="FF0000"/>
                </a:solidFill>
                <a:latin typeface="Sassoon Primary Std" panose="020B0503020103030203" pitchFamily="34" charset="0"/>
              </a:rPr>
              <a:t>Combine different movements with ease and fluency.</a:t>
            </a:r>
          </a:p>
          <a:p>
            <a:pPr algn="just"/>
            <a:r>
              <a:rPr lang="en-GB" sz="700" dirty="0">
                <a:solidFill>
                  <a:srgbClr val="FF0000"/>
                </a:solidFill>
                <a:latin typeface="Sassoon Primary Std" panose="020B0503020103030203" pitchFamily="34" charset="0"/>
              </a:rPr>
              <a:t>Confidently and safely use a range of large and small apparatus indoors and outside, alone and in a group. </a:t>
            </a:r>
          </a:p>
          <a:p>
            <a:pPr algn="just"/>
            <a:r>
              <a:rPr lang="en-GB" sz="700" dirty="0">
                <a:solidFill>
                  <a:srgbClr val="FF0000"/>
                </a:solidFill>
                <a:latin typeface="Sassoon Primary Std" panose="020B0503020103030203" pitchFamily="34" charset="0"/>
              </a:rPr>
              <a:t>Develop overall body-strength, balance, co-ordination and agility.</a:t>
            </a:r>
            <a:endParaRPr lang="en-GB" sz="800" dirty="0">
              <a:solidFill>
                <a:schemeClr val="tx1"/>
              </a:solidFill>
              <a:latin typeface="Sassoon Primary Std" panose="020B0503020103030203" pitchFamily="34" charset="0"/>
            </a:endParaRPr>
          </a:p>
          <a:p>
            <a:r>
              <a:rPr lang="en-GB" sz="900" dirty="0">
                <a:solidFill>
                  <a:schemeClr val="tx1"/>
                </a:solidFill>
                <a:latin typeface="Sassoon Primary Std" panose="020B0503020103030203" pitchFamily="34" charset="0"/>
              </a:rPr>
              <a:t>Session 4:</a:t>
            </a:r>
            <a:r>
              <a:rPr lang="en-GB" sz="900" b="0" i="0" dirty="0">
                <a:solidFill>
                  <a:srgbClr val="000000"/>
                </a:solidFill>
                <a:effectLst/>
                <a:latin typeface="Sassoon Primary Std" panose="020B0503020103030203" pitchFamily="34" charset="0"/>
              </a:rPr>
              <a:t>To travel over, under and through. </a:t>
            </a:r>
          </a:p>
          <a:p>
            <a:r>
              <a:rPr lang="en-GB" sz="700" dirty="0">
                <a:solidFill>
                  <a:schemeClr val="accent1"/>
                </a:solidFill>
                <a:latin typeface="Sassoon Primary Std" panose="020B0503020103030203" pitchFamily="34" charset="0"/>
              </a:rPr>
              <a:t>Match their developing physical skills to tasks and activities in the setting.</a:t>
            </a:r>
            <a:endParaRPr lang="en-GB" sz="700" b="0" i="0" dirty="0">
              <a:solidFill>
                <a:schemeClr val="accent1"/>
              </a:solidFill>
              <a:effectLst/>
              <a:latin typeface="Sassoon Primary Std" panose="020B0503020103030203" pitchFamily="34" charset="0"/>
            </a:endParaRPr>
          </a:p>
          <a:p>
            <a:pPr algn="just"/>
            <a:r>
              <a:rPr lang="en-GB" sz="700" dirty="0">
                <a:solidFill>
                  <a:srgbClr val="FF0000"/>
                </a:solidFill>
                <a:latin typeface="Sassoon Primary Std" panose="020B0503020103030203" pitchFamily="34" charset="0"/>
              </a:rPr>
              <a:t>Progress towards a more fluent style of moving, with developing control and grace.</a:t>
            </a:r>
          </a:p>
          <a:p>
            <a:pPr algn="just"/>
            <a:r>
              <a:rPr lang="en-GB" sz="700" dirty="0">
                <a:solidFill>
                  <a:srgbClr val="FF0000"/>
                </a:solidFill>
                <a:latin typeface="Sassoon Primary Std" panose="020B0503020103030203" pitchFamily="34" charset="0"/>
              </a:rPr>
              <a:t>Combine different movements with ease and fluency.</a:t>
            </a:r>
          </a:p>
          <a:p>
            <a:pPr algn="just"/>
            <a:r>
              <a:rPr lang="en-GB" sz="700" dirty="0">
                <a:solidFill>
                  <a:srgbClr val="FF0000"/>
                </a:solidFill>
                <a:latin typeface="Sassoon Primary Std" panose="020B0503020103030203" pitchFamily="34" charset="0"/>
              </a:rPr>
              <a:t>Confidently and safely use a range of large and small apparatus indoors and outside, alone and in a group</a:t>
            </a:r>
          </a:p>
          <a:p>
            <a:r>
              <a:rPr lang="en-GB" sz="900" dirty="0">
                <a:solidFill>
                  <a:schemeClr val="tx1"/>
                </a:solidFill>
                <a:latin typeface="Sassoon Primary Std" panose="020B0503020103030203" pitchFamily="34" charset="0"/>
              </a:rPr>
              <a:t>Session 5:</a:t>
            </a:r>
            <a:r>
              <a:rPr lang="en-GB" sz="900" b="0" i="0" dirty="0">
                <a:solidFill>
                  <a:srgbClr val="000000"/>
                </a:solidFill>
                <a:effectLst/>
                <a:latin typeface="Sassoon Primary Std" panose="020B0503020103030203" pitchFamily="34" charset="0"/>
              </a:rPr>
              <a:t>To pull </a:t>
            </a:r>
            <a:r>
              <a:rPr lang="en-GB" sz="900" dirty="0">
                <a:solidFill>
                  <a:srgbClr val="000000"/>
                </a:solidFill>
                <a:latin typeface="Sassoon Primary Std" panose="020B0503020103030203" pitchFamily="34" charset="0"/>
              </a:rPr>
              <a:t>themselves up. </a:t>
            </a:r>
          </a:p>
          <a:p>
            <a:r>
              <a:rPr lang="en-GB" sz="700" dirty="0">
                <a:solidFill>
                  <a:schemeClr val="accent1"/>
                </a:solidFill>
                <a:latin typeface="Sassoon Primary Std" panose="020B0503020103030203" pitchFamily="34" charset="0"/>
              </a:rPr>
              <a:t>Continue to develop their movement, balancing, riding (scooters, trikes and bikes) and ball skills.</a:t>
            </a:r>
            <a:endParaRPr lang="en-GB" sz="700" b="0" i="0" dirty="0">
              <a:solidFill>
                <a:schemeClr val="accent1"/>
              </a:solidFill>
              <a:effectLst/>
              <a:highlight>
                <a:srgbClr val="FFFFFF"/>
              </a:highlight>
              <a:latin typeface="Sassoon Primary Std" panose="020B0503020103030203" pitchFamily="34" charset="0"/>
            </a:endParaRPr>
          </a:p>
          <a:p>
            <a:r>
              <a:rPr lang="en-GB" sz="700" dirty="0">
                <a:solidFill>
                  <a:srgbClr val="FF0000"/>
                </a:solidFill>
                <a:latin typeface="Sassoon Primary Std" panose="020B0503020103030203" pitchFamily="34" charset="0"/>
              </a:rPr>
              <a:t>Further develop and refine a range of ball skills including: throwing, catching, kicking, passing, batting, and aiming. </a:t>
            </a:r>
          </a:p>
          <a:p>
            <a:r>
              <a:rPr lang="en-GB" sz="700" dirty="0">
                <a:solidFill>
                  <a:srgbClr val="FF0000"/>
                </a:solidFill>
                <a:latin typeface="Sassoon Primary Std" panose="020B0503020103030203" pitchFamily="34" charset="0"/>
              </a:rPr>
              <a:t>Develop confidence, competence, precision and accuracy when engaging in activities that involve a ball</a:t>
            </a:r>
            <a:endParaRPr lang="en-GB" sz="700" dirty="0">
              <a:solidFill>
                <a:schemeClr val="tx1"/>
              </a:solidFill>
              <a:latin typeface="Sassoon Primary Std" panose="020B0503020103030203" pitchFamily="34" charset="0"/>
            </a:endParaRPr>
          </a:p>
          <a:p>
            <a:r>
              <a:rPr lang="en-GB" sz="900" dirty="0">
                <a:solidFill>
                  <a:schemeClr val="tx1"/>
                </a:solidFill>
                <a:latin typeface="Sassoon Primary Std" panose="020B0503020103030203" pitchFamily="34" charset="0"/>
              </a:rPr>
              <a:t>Session 6:</a:t>
            </a:r>
            <a:r>
              <a:rPr lang="en-GB" sz="900" b="0" i="0" dirty="0">
                <a:solidFill>
                  <a:srgbClr val="000000"/>
                </a:solidFill>
                <a:effectLst/>
                <a:latin typeface="Sassoon Primary Std" panose="020B0503020103030203" pitchFamily="34" charset="0"/>
              </a:rPr>
              <a:t>To revise fundamental movement skills covered in the unit.</a:t>
            </a:r>
          </a:p>
          <a:p>
            <a:endParaRPr lang="en-GB" sz="900" dirty="0">
              <a:solidFill>
                <a:srgbClr val="000000"/>
              </a:solidFill>
              <a:latin typeface="Sassoon Primary Std" panose="020B0503020103030203" pitchFamily="34" charset="0"/>
            </a:endParaRPr>
          </a:p>
          <a:p>
            <a:endParaRPr lang="en-GB" sz="900" b="0" i="0" dirty="0">
              <a:solidFill>
                <a:srgbClr val="000000"/>
              </a:solidFill>
              <a:effectLst/>
              <a:latin typeface="Sassoon Infant Std" panose="020B0503020103030203" pitchFamily="34" charset="0"/>
            </a:endParaRPr>
          </a:p>
          <a:p>
            <a:endParaRPr lang="en-GB" sz="900" b="0" i="0" dirty="0">
              <a:solidFill>
                <a:srgbClr val="000000"/>
              </a:solidFill>
              <a:effectLst/>
              <a:latin typeface="Sassoon Infant Std" panose="020B0503020103030203" pitchFamily="34" charset="0"/>
            </a:endParaRPr>
          </a:p>
          <a:p>
            <a:endParaRPr lang="en-GB" sz="900" dirty="0">
              <a:solidFill>
                <a:schemeClr val="tx1"/>
              </a:solidFill>
              <a:latin typeface="Sassoon Infant Std" panose="020B0503020103030203" pitchFamily="34" charset="0"/>
            </a:endParaRPr>
          </a:p>
          <a:p>
            <a:endParaRPr lang="en-GB" sz="9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endParaRPr lang="en-GB" sz="1100" dirty="0">
              <a:solidFill>
                <a:schemeClr val="tx1"/>
              </a:solidFill>
              <a:latin typeface="Sassoon Primary Std" panose="020B0503020103030203" pitchFamily="34" charset="0"/>
            </a:endParaRPr>
          </a:p>
          <a:p>
            <a:pPr algn="ctr"/>
            <a:endParaRPr lang="en-GB" dirty="0"/>
          </a:p>
        </p:txBody>
      </p:sp>
      <p:sp>
        <p:nvSpPr>
          <p:cNvPr id="9" name="Rectangle 8">
            <a:extLst>
              <a:ext uri="{FF2B5EF4-FFF2-40B4-BE49-F238E27FC236}">
                <a16:creationId xmlns:a16="http://schemas.microsoft.com/office/drawing/2014/main" id="{653E9EC2-AB11-4D43-919F-7B4A26B5D983}"/>
              </a:ext>
            </a:extLst>
          </p:cNvPr>
          <p:cNvSpPr/>
          <p:nvPr/>
        </p:nvSpPr>
        <p:spPr>
          <a:xfrm>
            <a:off x="8191499" y="315583"/>
            <a:ext cx="3629148" cy="6226833"/>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r>
              <a:rPr lang="en-GB" sz="1100" dirty="0">
                <a:latin typeface="Sassoon Primary Std" panose="020B0503020103030203" pitchFamily="34" charset="0"/>
              </a:rPr>
              <a:t>Personal Social and Emotional Development:</a:t>
            </a:r>
          </a:p>
          <a:p>
            <a:pPr algn="ctr"/>
            <a:r>
              <a:rPr lang="en-GB" sz="1100" dirty="0">
                <a:latin typeface="Sassoon Primary Std" panose="020B0503020103030203" pitchFamily="34" charset="0"/>
              </a:rPr>
              <a:t>School Value: Kindness</a:t>
            </a:r>
          </a:p>
          <a:p>
            <a:r>
              <a:rPr lang="en-GB" sz="900" dirty="0">
                <a:latin typeface="Sassoon Primary Std" panose="020B0503020103030203" pitchFamily="34" charset="0"/>
              </a:rPr>
              <a:t>Session1: </a:t>
            </a:r>
            <a:r>
              <a:rPr lang="en-US" sz="900" dirty="0">
                <a:effectLst/>
                <a:latin typeface="Sassoon Primary Std" panose="020B0503020103030203" pitchFamily="34" charset="0"/>
                <a:ea typeface="Calibri" panose="020F0502020204030204" pitchFamily="34" charset="0"/>
                <a:cs typeface="Arial" panose="020B0604020202020204" pitchFamily="34" charset="0"/>
              </a:rPr>
              <a:t>Introduce the word relationship. Explain that these are our special people and we love them. Create a mind map in the class floor book of relationships.</a:t>
            </a:r>
          </a:p>
          <a:p>
            <a:r>
              <a:rPr lang="en-GB" sz="800" dirty="0">
                <a:solidFill>
                  <a:schemeClr val="accent1"/>
                </a:solidFill>
                <a:latin typeface="Sassoon Primary Std" panose="020B0503020103030203" pitchFamily="34" charset="0"/>
              </a:rPr>
              <a:t>Talk about their feelings using words like ‘happy’, ‘sad’, ‘angry’ or ‘worried’.</a:t>
            </a:r>
            <a:endParaRPr lang="en-US" sz="800" dirty="0">
              <a:solidFill>
                <a:schemeClr val="accent1"/>
              </a:solidFill>
              <a:effectLst/>
              <a:latin typeface="Sassoon Primary Std" panose="020B0503020103030203" pitchFamily="34" charset="0"/>
              <a:ea typeface="Calibri" panose="020F0502020204030204" pitchFamily="34" charset="0"/>
              <a:cs typeface="Arial" panose="020B0604020202020204" pitchFamily="34" charset="0"/>
            </a:endParaRPr>
          </a:p>
          <a:p>
            <a:r>
              <a:rPr lang="en-GB" sz="800" dirty="0">
                <a:solidFill>
                  <a:srgbClr val="FF0000"/>
                </a:solidFill>
                <a:latin typeface="Sassoon Primary Std" panose="020B0503020103030203" pitchFamily="34" charset="0"/>
              </a:rPr>
              <a:t>Build constructive and respectful relationships</a:t>
            </a:r>
          </a:p>
          <a:p>
            <a:r>
              <a:rPr lang="en-GB" sz="900" dirty="0">
                <a:solidFill>
                  <a:schemeClr val="tx1"/>
                </a:solidFill>
                <a:latin typeface="Sassoon Primary Std" panose="020B0503020103030203" pitchFamily="34" charset="0"/>
              </a:rPr>
              <a:t>Session2: Talk about the term Kind, refer to being a good friend. Use scenario cards to sort actions into kind and unkind</a:t>
            </a:r>
            <a:r>
              <a:rPr lang="en-GB" sz="900" dirty="0">
                <a:solidFill>
                  <a:srgbClr val="FF0000"/>
                </a:solidFill>
                <a:latin typeface="Sassoon Primary Std" panose="020B0503020103030203" pitchFamily="34" charset="0"/>
              </a:rPr>
              <a:t>. </a:t>
            </a:r>
          </a:p>
          <a:p>
            <a:r>
              <a:rPr lang="en-US" sz="800" dirty="0">
                <a:solidFill>
                  <a:schemeClr val="accent1"/>
                </a:solidFill>
                <a:effectLst/>
                <a:latin typeface="Sassoon Primary Std" panose="020B0503020103030203" pitchFamily="34" charset="0"/>
                <a:ea typeface="Calibri" panose="020F0502020204030204" pitchFamily="34" charset="0"/>
                <a:cs typeface="Times New Roman" panose="02020603050405020304" pitchFamily="18" charset="0"/>
              </a:rPr>
              <a:t>Play with one or more other children, extending and elaborating play ideas.</a:t>
            </a:r>
            <a:endParaRPr lang="en-GB" sz="800" dirty="0">
              <a:solidFill>
                <a:schemeClr val="accent1"/>
              </a:solidFill>
              <a:effectLst/>
              <a:latin typeface="Sassoon Primary Std" panose="020B0503020103030203" pitchFamily="34" charset="0"/>
              <a:ea typeface="Calibri" panose="020F0502020204030204" pitchFamily="34" charset="0"/>
              <a:cs typeface="Times New Roman" panose="02020603050405020304" pitchFamily="18" charset="0"/>
            </a:endParaRPr>
          </a:p>
          <a:p>
            <a:r>
              <a:rPr lang="en-GB" sz="800" dirty="0">
                <a:solidFill>
                  <a:schemeClr val="accent1"/>
                </a:solidFill>
                <a:latin typeface="Sassoon Primary Std" panose="020B0503020103030203" pitchFamily="34" charset="0"/>
              </a:rPr>
              <a:t>Find solutions to conflicts and rivalries</a:t>
            </a:r>
          </a:p>
          <a:p>
            <a:pPr>
              <a:lnSpc>
                <a:spcPct val="115000"/>
              </a:lnSpc>
              <a:spcAft>
                <a:spcPts val="1000"/>
              </a:spcAft>
            </a:pPr>
            <a:r>
              <a:rPr lang="en-US" sz="800" dirty="0">
                <a:solidFill>
                  <a:srgbClr val="FF0000"/>
                </a:solidFill>
                <a:effectLst/>
                <a:latin typeface="Sassoon Primary Std" panose="020B0503020103030203" pitchFamily="34" charset="0"/>
                <a:ea typeface="Calibri" panose="020F0502020204030204" pitchFamily="34" charset="0"/>
                <a:cs typeface="Arial" panose="020B0604020202020204" pitchFamily="34" charset="0"/>
              </a:rPr>
              <a:t>Build constructive and respectful relationships.                                         Express their feelings and consider the feelings of others.</a:t>
            </a:r>
            <a:r>
              <a:rPr lang="en-GB" sz="800" dirty="0">
                <a:solidFill>
                  <a:srgbClr val="FF0000"/>
                </a:solidFill>
                <a:effectLst/>
                <a:latin typeface="Sassoon Primary Std" panose="020B0503020103030203" pitchFamily="34" charset="0"/>
                <a:ea typeface="Calibri" panose="020F0502020204030204" pitchFamily="34" charset="0"/>
                <a:cs typeface="Times New Roman" panose="02020603050405020304" pitchFamily="18" charset="0"/>
              </a:rPr>
              <a:t>                                  </a:t>
            </a:r>
            <a:r>
              <a:rPr lang="en-GB" sz="900" dirty="0">
                <a:solidFill>
                  <a:schemeClr val="tx1"/>
                </a:solidFill>
                <a:latin typeface="Sassoon Primary Std" panose="020B0503020103030203" pitchFamily="34" charset="0"/>
                <a:cs typeface="Times New Roman" panose="02020603050405020304" pitchFamily="18" charset="0"/>
              </a:rPr>
              <a:t>Session 3: watch “Blue’s best friend” (one decision) Discuss how blue may have felt using colour monsters to support ideas. Explain that without kindness we can feel emotions of jealousy and not being included. Record ideas in floor book.                                                                     </a:t>
            </a:r>
            <a:r>
              <a:rPr lang="en-GB" sz="800" dirty="0">
                <a:solidFill>
                  <a:schemeClr val="accent1"/>
                </a:solidFill>
                <a:latin typeface="Sassoon Primary Std" panose="020B0503020103030203" pitchFamily="34" charset="0"/>
              </a:rPr>
              <a:t>Talk about their feelings using words like ‘happy’, ‘sad’, ‘angry’ or ‘worried’.                                                                                        </a:t>
            </a:r>
            <a:r>
              <a:rPr lang="en-US" sz="800" dirty="0">
                <a:solidFill>
                  <a:schemeClr val="accent1"/>
                </a:solidFill>
                <a:effectLst/>
                <a:latin typeface="Sassoon Primary Std" panose="020B0503020103030203" pitchFamily="34" charset="0"/>
                <a:ea typeface="Calibri" panose="020F0502020204030204" pitchFamily="34" charset="0"/>
                <a:cs typeface="Times New Roman" panose="02020603050405020304" pitchFamily="18" charset="0"/>
              </a:rPr>
              <a:t>Play with one or more other children, extending and elaborating play ideas.</a:t>
            </a:r>
            <a:r>
              <a:rPr lang="en-GB" sz="800" dirty="0">
                <a:solidFill>
                  <a:schemeClr val="accent1"/>
                </a:solidFill>
                <a:latin typeface="Sassoon Primary Std" panose="020B0503020103030203" pitchFamily="34" charset="0"/>
                <a:ea typeface="Calibri" panose="020F0502020204030204" pitchFamily="34" charset="0"/>
                <a:cs typeface="Times New Roman" panose="02020603050405020304" pitchFamily="18" charset="0"/>
              </a:rPr>
              <a:t>                                                                                                </a:t>
            </a:r>
            <a:r>
              <a:rPr lang="en-GB" sz="800" dirty="0">
                <a:solidFill>
                  <a:schemeClr val="accent1"/>
                </a:solidFill>
                <a:latin typeface="Sassoon Primary Std" panose="020B0503020103030203" pitchFamily="34" charset="0"/>
              </a:rPr>
              <a:t>Find solutions to conflicts and rivalries                                                     </a:t>
            </a:r>
            <a:r>
              <a:rPr lang="en-US" sz="800" dirty="0">
                <a:solidFill>
                  <a:srgbClr val="FF0000"/>
                </a:solidFill>
                <a:effectLst/>
                <a:latin typeface="Sassoon Primary Std" panose="020B0503020103030203" pitchFamily="34" charset="0"/>
                <a:ea typeface="Calibri" panose="020F0502020204030204" pitchFamily="34" charset="0"/>
                <a:cs typeface="Arial" panose="020B0604020202020204" pitchFamily="34" charset="0"/>
              </a:rPr>
              <a:t>Build constructive and respectful relationships.                                         Express their feelings and consider the feelings of others.                                    </a:t>
            </a:r>
            <a:r>
              <a:rPr lang="en-US" sz="900" dirty="0">
                <a:solidFill>
                  <a:schemeClr val="tx1"/>
                </a:solidFill>
                <a:latin typeface="Sassoon Primary Std" panose="020B0503020103030203" pitchFamily="34" charset="0"/>
                <a:ea typeface="Calibri" panose="020F0502020204030204" pitchFamily="34" charset="0"/>
                <a:cs typeface="Arial" panose="020B0604020202020204" pitchFamily="34" charset="0"/>
              </a:rPr>
              <a:t>Session 4: Read the story of big bad owl – using colour monsters children to share how Owl was feeling and how he should behave. Record ideas in floor book.                                                                                        </a:t>
            </a:r>
            <a:r>
              <a:rPr lang="en-US" sz="900" dirty="0">
                <a:solidFill>
                  <a:schemeClr val="tx1"/>
                </a:solidFill>
                <a:effectLst/>
                <a:latin typeface="Sassoon Primary Std" panose="020B0503020103030203" pitchFamily="34" charset="0"/>
                <a:ea typeface="Calibri" panose="020F0502020204030204" pitchFamily="34" charset="0"/>
                <a:cs typeface="Arial" panose="020B0604020202020204" pitchFamily="34" charset="0"/>
              </a:rPr>
              <a:t>Session 5: People who help us linking to theme – Discuss different jobs and roles. Which jobs show kindness? Visit from emergency services – Fireman/Doctor.                                                                            </a:t>
            </a:r>
            <a:r>
              <a:rPr lang="en-US" sz="800" dirty="0">
                <a:solidFill>
                  <a:schemeClr val="accent1"/>
                </a:solidFill>
                <a:latin typeface="Sassoon Primary Std" panose="020B0503020103030203" pitchFamily="34" charset="0"/>
                <a:ea typeface="Calibri" panose="020F0502020204030204" pitchFamily="34" charset="0"/>
                <a:cs typeface="Arial" panose="020B0604020202020204" pitchFamily="34" charset="0"/>
              </a:rPr>
              <a:t>Develop a sense of responsibility and membership of a community.                 </a:t>
            </a:r>
            <a:r>
              <a:rPr lang="en-US" sz="800" dirty="0">
                <a:solidFill>
                  <a:srgbClr val="FF0000"/>
                </a:solidFill>
                <a:effectLst/>
                <a:latin typeface="Sassoon Primary Std" panose="020B0503020103030203" pitchFamily="34" charset="0"/>
                <a:ea typeface="Calibri" panose="020F0502020204030204" pitchFamily="34" charset="0"/>
                <a:cs typeface="Arial" panose="020B0604020202020204" pitchFamily="34" charset="0"/>
              </a:rPr>
              <a:t>Build constructive and respectful relationships.                                       </a:t>
            </a:r>
            <a:r>
              <a:rPr lang="en-US" sz="900" dirty="0">
                <a:solidFill>
                  <a:schemeClr val="tx1"/>
                </a:solidFill>
                <a:latin typeface="Sassoon Primary Std" panose="020B0503020103030203" pitchFamily="34" charset="0"/>
                <a:ea typeface="Calibri" panose="020F0502020204030204" pitchFamily="34" charset="0"/>
                <a:cs typeface="Arial" panose="020B0604020202020204" pitchFamily="34" charset="0"/>
              </a:rPr>
              <a:t>Value: Independence.                                                                       Session 6:Linking to theme of people who help us invite police office into school and discuss road safety.                                                             </a:t>
            </a:r>
            <a:r>
              <a:rPr lang="en-GB" sz="800" dirty="0">
                <a:solidFill>
                  <a:schemeClr val="accent1"/>
                </a:solidFill>
                <a:latin typeface="Sassoon Primary Std" panose="020B0503020103030203" pitchFamily="34" charset="0"/>
              </a:rPr>
              <a:t>Make healthy choices about food, drink, activity and toothbrushing.             </a:t>
            </a:r>
            <a:r>
              <a:rPr lang="en-GB" sz="800" dirty="0">
                <a:solidFill>
                  <a:srgbClr val="FF0000"/>
                </a:solidFill>
                <a:latin typeface="Sassoon Primary Std" panose="020B0503020103030203" pitchFamily="34" charset="0"/>
              </a:rPr>
              <a:t>Know and talk about the different factors that support their overall health and wellbeing: - safe pedestrian.                                                                 </a:t>
            </a:r>
            <a:r>
              <a:rPr lang="en-US" sz="900" dirty="0">
                <a:solidFill>
                  <a:schemeClr val="tx1"/>
                </a:solidFill>
                <a:latin typeface="Sassoon Primary Std" panose="020B0503020103030203" pitchFamily="34" charset="0"/>
                <a:ea typeface="Calibri" panose="020F0502020204030204" pitchFamily="34" charset="0"/>
                <a:cs typeface="Arial" panose="020B0604020202020204" pitchFamily="34" charset="0"/>
              </a:rPr>
              <a:t>Session 7: Children use zebra crossing outside out school to be a safe pedestrian. Read “Blue Explores road safety” (One Decision) Record photos and ideas in floor book</a:t>
            </a:r>
            <a:r>
              <a:rPr lang="en-US" sz="800" dirty="0">
                <a:solidFill>
                  <a:schemeClr val="tx1"/>
                </a:solidFill>
                <a:latin typeface="Sassoon Primary Std" panose="020B0503020103030203" pitchFamily="34" charset="0"/>
                <a:ea typeface="Calibri" panose="020F0502020204030204" pitchFamily="34" charset="0"/>
                <a:cs typeface="Arial" panose="020B0604020202020204" pitchFamily="34" charset="0"/>
              </a:rPr>
              <a:t>.                                                                   </a:t>
            </a:r>
            <a:r>
              <a:rPr lang="en-GB" sz="800" dirty="0">
                <a:solidFill>
                  <a:schemeClr val="accent1"/>
                </a:solidFill>
                <a:latin typeface="Sassoon Primary Std" panose="020B0503020103030203" pitchFamily="34" charset="0"/>
              </a:rPr>
              <a:t>Make healthy choices about food, drink, activity and toothbrushing.             </a:t>
            </a:r>
            <a:r>
              <a:rPr lang="en-GB" sz="800" dirty="0">
                <a:solidFill>
                  <a:srgbClr val="FF0000"/>
                </a:solidFill>
                <a:latin typeface="Sassoon Primary Std" panose="020B0503020103030203" pitchFamily="34" charset="0"/>
              </a:rPr>
              <a:t>Know and talk about the different factors that support their overall health and wellbeing: - safe pedestrian.</a:t>
            </a:r>
          </a:p>
          <a:p>
            <a:pPr>
              <a:lnSpc>
                <a:spcPct val="115000"/>
              </a:lnSpc>
              <a:spcAft>
                <a:spcPts val="1000"/>
              </a:spcAft>
            </a:pPr>
            <a:endParaRPr lang="en-US" sz="900" dirty="0">
              <a:solidFill>
                <a:schemeClr val="tx1"/>
              </a:solidFill>
              <a:latin typeface="Sassoon Primary Std" panose="020B0503020103030203" pitchFamily="34" charset="0"/>
              <a:ea typeface="Calibri" panose="020F0502020204030204" pitchFamily="34" charset="0"/>
              <a:cs typeface="Arial" panose="020B0604020202020204" pitchFamily="34" charset="0"/>
            </a:endParaRPr>
          </a:p>
          <a:p>
            <a:pPr>
              <a:lnSpc>
                <a:spcPct val="115000"/>
              </a:lnSpc>
              <a:spcAft>
                <a:spcPts val="1000"/>
              </a:spcAft>
            </a:pPr>
            <a:endParaRPr lang="en-US" sz="900" dirty="0">
              <a:solidFill>
                <a:schemeClr val="tx1"/>
              </a:solidFill>
              <a:effectLst/>
              <a:latin typeface="Sassoon Primary Std" panose="020B0503020103030203" pitchFamily="34" charset="0"/>
              <a:ea typeface="Calibri" panose="020F0502020204030204" pitchFamily="34" charset="0"/>
              <a:cs typeface="Arial" panose="020B0604020202020204" pitchFamily="34" charset="0"/>
            </a:endParaRPr>
          </a:p>
          <a:p>
            <a:pPr>
              <a:lnSpc>
                <a:spcPct val="115000"/>
              </a:lnSpc>
              <a:spcAft>
                <a:spcPts val="1000"/>
              </a:spcAft>
            </a:pPr>
            <a:endParaRPr lang="en-GB" sz="800" dirty="0">
              <a:solidFill>
                <a:schemeClr val="accent1"/>
              </a:solidFill>
              <a:latin typeface="Sassoon Primary Std" panose="020B0503020103030203" pitchFamily="34" charset="0"/>
            </a:endParaRPr>
          </a:p>
          <a:p>
            <a:pPr>
              <a:lnSpc>
                <a:spcPct val="115000"/>
              </a:lnSpc>
              <a:spcAft>
                <a:spcPts val="1000"/>
              </a:spcAft>
            </a:pPr>
            <a:endParaRPr lang="en-US" sz="1800" dirty="0">
              <a:solidFill>
                <a:schemeClr val="accent1"/>
              </a:solidFill>
              <a:effectLst/>
              <a:latin typeface="Sassoon Primary Std" panose="020B0503020103030203" pitchFamily="34" charset="0"/>
              <a:ea typeface="Calibri" panose="020F0502020204030204" pitchFamily="34" charset="0"/>
              <a:cs typeface="Arial" panose="020B0604020202020204" pitchFamily="34" charset="0"/>
            </a:endParaRPr>
          </a:p>
          <a:p>
            <a:pPr>
              <a:lnSpc>
                <a:spcPct val="115000"/>
              </a:lnSpc>
              <a:spcAft>
                <a:spcPts val="1000"/>
              </a:spcAft>
            </a:pPr>
            <a:endParaRPr lang="en-GB" dirty="0">
              <a:solidFill>
                <a:schemeClr val="tx1"/>
              </a:solidFill>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10" name="Rectangle 9">
            <a:extLst>
              <a:ext uri="{FF2B5EF4-FFF2-40B4-BE49-F238E27FC236}">
                <a16:creationId xmlns:a16="http://schemas.microsoft.com/office/drawing/2014/main" id="{24D118C2-6EB6-46BC-96F4-39A9E4711830}"/>
              </a:ext>
            </a:extLst>
          </p:cNvPr>
          <p:cNvSpPr/>
          <p:nvPr/>
        </p:nvSpPr>
        <p:spPr>
          <a:xfrm>
            <a:off x="4152899" y="2039930"/>
            <a:ext cx="3886200" cy="4359534"/>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900" dirty="0"/>
          </a:p>
          <a:p>
            <a:pPr algn="ctr"/>
            <a:endParaRPr lang="en-GB" sz="900" dirty="0"/>
          </a:p>
          <a:p>
            <a:pPr algn="ctr"/>
            <a:endParaRPr lang="en-GB" sz="900" dirty="0"/>
          </a:p>
          <a:p>
            <a:pPr algn="ctr"/>
            <a:endParaRPr lang="en-GB" sz="900" dirty="0"/>
          </a:p>
          <a:p>
            <a:pPr algn="ctr"/>
            <a:endParaRPr lang="en-GB" sz="900" dirty="0"/>
          </a:p>
          <a:p>
            <a:pPr algn="ctr"/>
            <a:endParaRPr lang="en-GB" sz="900" dirty="0"/>
          </a:p>
          <a:p>
            <a:pPr algn="ctr"/>
            <a:endParaRPr lang="en-GB" sz="900" dirty="0"/>
          </a:p>
          <a:p>
            <a:pPr algn="ctr"/>
            <a:endParaRPr lang="en-GB" sz="900" dirty="0"/>
          </a:p>
          <a:p>
            <a:pPr algn="ctr"/>
            <a:endParaRPr lang="en-GB" sz="900" dirty="0"/>
          </a:p>
          <a:p>
            <a:pPr algn="ctr"/>
            <a:endParaRPr lang="en-GB" sz="900" dirty="0"/>
          </a:p>
          <a:p>
            <a:pPr algn="ctr"/>
            <a:endParaRPr lang="en-GB" sz="900" dirty="0"/>
          </a:p>
          <a:p>
            <a:pPr algn="ctr"/>
            <a:endParaRPr lang="en-GB" sz="900" dirty="0"/>
          </a:p>
          <a:p>
            <a:pPr algn="ctr"/>
            <a:endParaRPr lang="en-GB" sz="900" dirty="0"/>
          </a:p>
          <a:p>
            <a:pPr algn="ctr"/>
            <a:endParaRPr lang="en-GB" sz="9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r>
              <a:rPr lang="en-GB" sz="1000" dirty="0">
                <a:latin typeface="Sassoon Primary Std" panose="020B0503020103030203" pitchFamily="34" charset="0"/>
              </a:rPr>
              <a:t>Communication and Language:</a:t>
            </a:r>
          </a:p>
          <a:p>
            <a:r>
              <a:rPr lang="en-GB" sz="900" dirty="0">
                <a:latin typeface="Sassoon Primary Std" panose="020B0503020103030203" pitchFamily="34" charset="0"/>
              </a:rPr>
              <a:t>Session 1: Using driver pictures of police/fire/health children to discuss what they can see and what the images may mean. Ask the children to talk about what they already know, noting Vocabulary the children may use. </a:t>
            </a:r>
          </a:p>
          <a:p>
            <a:r>
              <a:rPr lang="en-GB" sz="800" dirty="0">
                <a:solidFill>
                  <a:schemeClr val="accent5">
                    <a:lumMod val="75000"/>
                  </a:schemeClr>
                </a:solidFill>
                <a:latin typeface="Sassoon Primary Std" panose="020B0503020103030203" pitchFamily="34" charset="0"/>
              </a:rPr>
              <a:t>Use longer sentences of four to six words</a:t>
            </a:r>
          </a:p>
          <a:p>
            <a:r>
              <a:rPr lang="en-GB" sz="800" dirty="0">
                <a:solidFill>
                  <a:schemeClr val="accent5">
                    <a:lumMod val="75000"/>
                  </a:schemeClr>
                </a:solidFill>
                <a:latin typeface="Sassoon Primary Std" panose="020B0503020103030203" pitchFamily="34" charset="0"/>
              </a:rPr>
              <a:t>Use a wider range of vocabulary</a:t>
            </a:r>
          </a:p>
          <a:p>
            <a:r>
              <a:rPr lang="en-GB" sz="800" dirty="0">
                <a:solidFill>
                  <a:schemeClr val="accent5">
                    <a:lumMod val="75000"/>
                  </a:schemeClr>
                </a:solidFill>
                <a:latin typeface="Sassoon Primary Std" panose="020B0503020103030203" pitchFamily="34" charset="0"/>
              </a:rPr>
              <a:t>Understand ‘why’ questions, like: “Why do you think the caterpillar got so fat?”</a:t>
            </a:r>
          </a:p>
          <a:p>
            <a:r>
              <a:rPr lang="en-GB" sz="800" dirty="0">
                <a:solidFill>
                  <a:srgbClr val="FF0000"/>
                </a:solidFill>
                <a:latin typeface="Sassoon Primary Std" panose="020B0503020103030203" pitchFamily="34" charset="0"/>
              </a:rPr>
              <a:t>Use new vocabulary through the day. </a:t>
            </a:r>
          </a:p>
          <a:p>
            <a:r>
              <a:rPr lang="en-GB" sz="800" dirty="0">
                <a:solidFill>
                  <a:srgbClr val="FF0000"/>
                </a:solidFill>
                <a:latin typeface="Sassoon Primary Std" panose="020B0503020103030203" pitchFamily="34" charset="0"/>
              </a:rPr>
              <a:t> Ask questions to find out more and to check they understand what has been said to them. </a:t>
            </a:r>
          </a:p>
          <a:p>
            <a:r>
              <a:rPr lang="en-GB" sz="800" dirty="0">
                <a:solidFill>
                  <a:srgbClr val="FF0000"/>
                </a:solidFill>
                <a:latin typeface="Sassoon Primary Std" panose="020B0503020103030203" pitchFamily="34" charset="0"/>
              </a:rPr>
              <a:t>Articulate their ideas and thoughts in well-formed sentences. </a:t>
            </a:r>
          </a:p>
          <a:p>
            <a:r>
              <a:rPr lang="en-GB" sz="800" dirty="0">
                <a:solidFill>
                  <a:srgbClr val="FF0000"/>
                </a:solidFill>
                <a:latin typeface="Sassoon Primary Std" panose="020B0503020103030203" pitchFamily="34" charset="0"/>
              </a:rPr>
              <a:t>Connect one idea or action to another using a range of connectives.</a:t>
            </a:r>
          </a:p>
          <a:p>
            <a:r>
              <a:rPr lang="en-GB" sz="900" dirty="0">
                <a:solidFill>
                  <a:schemeClr val="tx1"/>
                </a:solidFill>
                <a:latin typeface="Sassoon Primary Std" panose="020B0503020103030203" pitchFamily="34" charset="0"/>
              </a:rPr>
              <a:t>Session2:</a:t>
            </a:r>
          </a:p>
          <a:p>
            <a:r>
              <a:rPr lang="en-GB" sz="800" dirty="0">
                <a:solidFill>
                  <a:schemeClr val="tx1"/>
                </a:solidFill>
                <a:latin typeface="Sassoon Primary Std" panose="020B0503020103030203" pitchFamily="34" charset="0"/>
              </a:rPr>
              <a:t>Look at uniforms from people who help us. Children to match uniform to job and role and discuss why. </a:t>
            </a:r>
          </a:p>
          <a:p>
            <a:r>
              <a:rPr lang="en-GB" sz="800" dirty="0">
                <a:solidFill>
                  <a:schemeClr val="accent1"/>
                </a:solidFill>
                <a:latin typeface="Sassoon Primary Std" panose="020B0503020103030203" pitchFamily="34" charset="0"/>
              </a:rPr>
              <a:t>Develop their communication, but may continue to have problems with irregular tenses and plurals, such as ‘runned’ for ‘ran’, ‘swimmed’ for ‘swam’</a:t>
            </a:r>
          </a:p>
          <a:p>
            <a:r>
              <a:rPr lang="en-GB" sz="800" dirty="0">
                <a:solidFill>
                  <a:schemeClr val="accent1"/>
                </a:solidFill>
                <a:latin typeface="Sassoon Primary Std" panose="020B0503020103030203" pitchFamily="34" charset="0"/>
              </a:rPr>
              <a:t>Be able to express a point of view and to debate when they disagree with an adult or a friend, using words as well as actions</a:t>
            </a:r>
          </a:p>
          <a:p>
            <a:r>
              <a:rPr lang="en-GB" sz="800" dirty="0">
                <a:solidFill>
                  <a:srgbClr val="FF0000"/>
                </a:solidFill>
                <a:latin typeface="Sassoon Primary Std" panose="020B0503020103030203" pitchFamily="34" charset="0"/>
              </a:rPr>
              <a:t>Use talk to help work out problems and organise thinking and activities, and to explain how things work and why they might happen.</a:t>
            </a:r>
          </a:p>
          <a:p>
            <a:r>
              <a:rPr lang="en-GB" sz="900" dirty="0">
                <a:solidFill>
                  <a:schemeClr val="tx1"/>
                </a:solidFill>
                <a:latin typeface="Sassoon Primary Std" panose="020B0503020103030203" pitchFamily="34" charset="0"/>
              </a:rPr>
              <a:t>Session3:</a:t>
            </a:r>
          </a:p>
          <a:p>
            <a:r>
              <a:rPr lang="en-GB" sz="900" dirty="0">
                <a:solidFill>
                  <a:schemeClr val="tx1"/>
                </a:solidFill>
                <a:latin typeface="Sassoon Primary Std" panose="020B0503020103030203" pitchFamily="34" charset="0"/>
              </a:rPr>
              <a:t>Police Officer visit. Children to ask questions to the visitor about their job, how they help people and what equipment they may use.</a:t>
            </a:r>
          </a:p>
          <a:p>
            <a:r>
              <a:rPr lang="en-GB" sz="800" dirty="0">
                <a:solidFill>
                  <a:schemeClr val="accent5">
                    <a:lumMod val="75000"/>
                  </a:schemeClr>
                </a:solidFill>
                <a:latin typeface="Sassoon Primary Std" panose="020B0503020103030203" pitchFamily="34" charset="0"/>
              </a:rPr>
              <a:t>Pay attention to more than one thing at a time, which can be difficult.</a:t>
            </a:r>
          </a:p>
          <a:p>
            <a:r>
              <a:rPr lang="en-GB" sz="800" dirty="0">
                <a:solidFill>
                  <a:schemeClr val="accent5">
                    <a:lumMod val="75000"/>
                  </a:schemeClr>
                </a:solidFill>
                <a:latin typeface="Sassoon Primary Std" panose="020B0503020103030203" pitchFamily="34" charset="0"/>
              </a:rPr>
              <a:t>Start a conversation with an adult or a friend and continue it for many turns.</a:t>
            </a:r>
          </a:p>
          <a:p>
            <a:r>
              <a:rPr lang="en-GB" sz="800" dirty="0">
                <a:solidFill>
                  <a:srgbClr val="FF0000"/>
                </a:solidFill>
                <a:latin typeface="Sassoon Primary Std" panose="020B0503020103030203" pitchFamily="34" charset="0"/>
              </a:rPr>
              <a:t>Understand how to listen carefully and why listening is important.</a:t>
            </a:r>
          </a:p>
          <a:p>
            <a:r>
              <a:rPr lang="en-GB" sz="800" dirty="0">
                <a:solidFill>
                  <a:srgbClr val="FF0000"/>
                </a:solidFill>
                <a:latin typeface="Sassoon Primary Std" panose="020B0503020103030203" pitchFamily="34" charset="0"/>
              </a:rPr>
              <a:t>Ask questions to find out more and to check they understand what has been said to them.</a:t>
            </a:r>
          </a:p>
          <a:p>
            <a:r>
              <a:rPr lang="en-GB" sz="800" dirty="0">
                <a:solidFill>
                  <a:srgbClr val="FF0000"/>
                </a:solidFill>
                <a:latin typeface="Sassoon Primary Std" panose="020B0503020103030203" pitchFamily="34" charset="0"/>
              </a:rPr>
              <a:t>Use new vocabulary in different contexts.</a:t>
            </a: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sz="900"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7" name="Rectangle 6">
            <a:extLst>
              <a:ext uri="{FF2B5EF4-FFF2-40B4-BE49-F238E27FC236}">
                <a16:creationId xmlns:a16="http://schemas.microsoft.com/office/drawing/2014/main" id="{52EE3628-35F8-4B8C-9DDC-6BC45DAFB570}"/>
              </a:ext>
            </a:extLst>
          </p:cNvPr>
          <p:cNvSpPr/>
          <p:nvPr/>
        </p:nvSpPr>
        <p:spPr>
          <a:xfrm>
            <a:off x="4223094" y="1024727"/>
            <a:ext cx="3745810" cy="857250"/>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dirty="0"/>
          </a:p>
          <a:p>
            <a:pPr algn="ctr"/>
            <a:r>
              <a:rPr lang="en-GB" dirty="0">
                <a:latin typeface="Sassoon Infant Std" panose="020B0503020103030203" pitchFamily="34" charset="0"/>
              </a:rPr>
              <a:t>People Who Help Us -8 weeks</a:t>
            </a:r>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1837" y="1182680"/>
            <a:ext cx="348975" cy="350844"/>
          </a:xfrm>
          <a:prstGeom prst="rect">
            <a:avLst/>
          </a:prstGeom>
        </p:spPr>
      </p:pic>
    </p:spTree>
    <p:extLst>
      <p:ext uri="{BB962C8B-B14F-4D97-AF65-F5344CB8AC3E}">
        <p14:creationId xmlns:p14="http://schemas.microsoft.com/office/powerpoint/2010/main" val="308159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Autumn 2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519808FF-6B30-426E-9433-EB8D181D1EAC}"/>
              </a:ext>
            </a:extLst>
          </p:cNvPr>
          <p:cNvSpPr/>
          <p:nvPr/>
        </p:nvSpPr>
        <p:spPr>
          <a:xfrm>
            <a:off x="545840"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r>
              <a:rPr lang="en-GB" sz="1100" b="1" dirty="0">
                <a:latin typeface="Sassoon Primary Std" panose="020B0503020103030203" pitchFamily="34" charset="0"/>
              </a:rPr>
              <a:t>Literacy</a:t>
            </a:r>
          </a:p>
          <a:p>
            <a:r>
              <a:rPr lang="en-GB" sz="1100" b="1" dirty="0">
                <a:latin typeface="Sassoon Primary Std" panose="020B0503020103030203" pitchFamily="34" charset="0"/>
              </a:rPr>
              <a:t>Phonics –</a:t>
            </a:r>
            <a:r>
              <a:rPr lang="en-GB" sz="1100" dirty="0">
                <a:latin typeface="Sassoon Primary Std" panose="020B0503020103030203" pitchFamily="34" charset="0"/>
              </a:rPr>
              <a:t> </a:t>
            </a:r>
            <a:r>
              <a:rPr lang="en-GB" sz="900" dirty="0">
                <a:latin typeface="Sassoon Primary Std" panose="020B0503020103030203" pitchFamily="34" charset="0"/>
              </a:rPr>
              <a:t>Children to complete Phase 2 RRLS</a:t>
            </a:r>
          </a:p>
          <a:p>
            <a:r>
              <a:rPr lang="en-GB" sz="900" dirty="0">
                <a:latin typeface="Sassoon Primary Std" panose="020B0503020103030203" pitchFamily="34" charset="0"/>
              </a:rPr>
              <a:t>Oral blending and Segmenting CVC words</a:t>
            </a:r>
          </a:p>
          <a:p>
            <a:r>
              <a:rPr lang="en-GB" sz="900" dirty="0">
                <a:latin typeface="Sassoon Primary Std" panose="020B0503020103030203" pitchFamily="34" charset="0"/>
              </a:rPr>
              <a:t>Blending for reading CVC words using most of phase 2 GPC’s, reading </a:t>
            </a:r>
            <a:r>
              <a:rPr lang="en-GB" sz="900" dirty="0" err="1">
                <a:latin typeface="Sassoon Primary Std" panose="020B0503020103030203" pitchFamily="34" charset="0"/>
              </a:rPr>
              <a:t>cvc</a:t>
            </a:r>
            <a:r>
              <a:rPr lang="en-GB" sz="900" dirty="0">
                <a:latin typeface="Sassoon Primary Std" panose="020B0503020103030203" pitchFamily="34" charset="0"/>
              </a:rPr>
              <a:t> words in decodable books.</a:t>
            </a:r>
          </a:p>
          <a:p>
            <a:r>
              <a:rPr lang="en-GB" sz="900" dirty="0">
                <a:latin typeface="Sassoon Primary Std" panose="020B0503020103030203" pitchFamily="34" charset="0"/>
              </a:rPr>
              <a:t>Segmenting for writing CVC words using magnetic letters or an attempt at writing</a:t>
            </a:r>
          </a:p>
          <a:p>
            <a:r>
              <a:rPr lang="en-GB" sz="900" dirty="0">
                <a:latin typeface="Sassoon Primary Std" panose="020B0503020103030203" pitchFamily="34" charset="0"/>
              </a:rPr>
              <a:t>GPCS – </a:t>
            </a:r>
            <a:r>
              <a:rPr lang="pt-BR" sz="900" dirty="0">
                <a:latin typeface="Sassoon Primary Std" panose="020B0503020103030203" pitchFamily="34" charset="0"/>
              </a:rPr>
              <a:t>ck e u r h b f ff l ll ss</a:t>
            </a:r>
          </a:p>
          <a:p>
            <a:r>
              <a:rPr lang="pt-BR" sz="900" dirty="0">
                <a:latin typeface="Sassoon Primary Std" panose="020B0503020103030203" pitchFamily="34" charset="0"/>
              </a:rPr>
              <a:t>Read tricky phase 2 tricky words </a:t>
            </a:r>
          </a:p>
          <a:p>
            <a:endParaRPr lang="pt-BR" sz="900" dirty="0">
              <a:latin typeface="Sassoon Primary Std" panose="020B0503020103030203" pitchFamily="34" charset="0"/>
            </a:endParaRPr>
          </a:p>
          <a:p>
            <a:r>
              <a:rPr lang="en-GB" sz="900" b="1" dirty="0">
                <a:solidFill>
                  <a:schemeClr val="tx1"/>
                </a:solidFill>
                <a:latin typeface="Sassoon Primary Std" panose="020B0503020103030203" pitchFamily="34" charset="0"/>
              </a:rPr>
              <a:t>Fiction – You Can’t Call an Elephant in an Emergency – </a:t>
            </a:r>
          </a:p>
          <a:p>
            <a:r>
              <a:rPr lang="en-GB" sz="900" dirty="0">
                <a:solidFill>
                  <a:schemeClr val="tx1"/>
                </a:solidFill>
                <a:latin typeface="Sassoon Primary Std" panose="020B0503020103030203" pitchFamily="34" charset="0"/>
              </a:rPr>
              <a:t>Innovate a new character to help in an emergency.  Composition of sentence based on story map.</a:t>
            </a:r>
          </a:p>
          <a:p>
            <a:endParaRPr lang="en-GB" sz="900" b="1" dirty="0">
              <a:solidFill>
                <a:schemeClr val="tx1"/>
              </a:solidFill>
              <a:latin typeface="Sassoon Primary Std" panose="020B0503020103030203" pitchFamily="34" charset="0"/>
            </a:endParaRPr>
          </a:p>
          <a:p>
            <a:r>
              <a:rPr lang="en-GB" sz="900" b="1" dirty="0">
                <a:solidFill>
                  <a:schemeClr val="tx1"/>
                </a:solidFill>
                <a:latin typeface="Sassoon Primary Std" panose="020B0503020103030203" pitchFamily="34" charset="0"/>
              </a:rPr>
              <a:t>Non Fiction – People who help us (children’s interests)</a:t>
            </a:r>
          </a:p>
          <a:p>
            <a:r>
              <a:rPr lang="en-GB" sz="900" dirty="0">
                <a:solidFill>
                  <a:schemeClr val="tx1"/>
                </a:solidFill>
                <a:latin typeface="Sassoon Primary Std" panose="020B0503020103030203" pitchFamily="34" charset="0"/>
              </a:rPr>
              <a:t>Hook, burnt toast in the staff room, Making toast, instruction writing for the teacher (Audience and purpose), simple imperative </a:t>
            </a:r>
            <a:r>
              <a:rPr lang="en-GB" sz="900" dirty="0" err="1">
                <a:solidFill>
                  <a:schemeClr val="tx1"/>
                </a:solidFill>
                <a:latin typeface="Sassoon Primary Std" panose="020B0503020103030203" pitchFamily="34" charset="0"/>
              </a:rPr>
              <a:t>cvc</a:t>
            </a:r>
            <a:r>
              <a:rPr lang="en-GB" sz="900" dirty="0">
                <a:solidFill>
                  <a:schemeClr val="tx1"/>
                </a:solidFill>
                <a:latin typeface="Sassoon Primary Std" panose="020B0503020103030203" pitchFamily="34" charset="0"/>
              </a:rPr>
              <a:t> words, get, put, tricky word – the </a:t>
            </a:r>
          </a:p>
          <a:p>
            <a:r>
              <a:rPr lang="en-GB" sz="900" dirty="0">
                <a:solidFill>
                  <a:schemeClr val="tx1"/>
                </a:solidFill>
                <a:latin typeface="Sassoon Primary Std" panose="020B0503020103030203" pitchFamily="34" charset="0"/>
              </a:rPr>
              <a:t>Quiz – I am a….guessing game. </a:t>
            </a:r>
          </a:p>
          <a:p>
            <a:r>
              <a:rPr lang="en-GB" sz="900" dirty="0">
                <a:solidFill>
                  <a:schemeClr val="tx1"/>
                </a:solidFill>
                <a:latin typeface="Sassoon Primary Std" panose="020B0503020103030203" pitchFamily="34" charset="0"/>
              </a:rPr>
              <a:t>Composition and transcription.</a:t>
            </a:r>
          </a:p>
          <a:p>
            <a:endParaRPr lang="en-GB" sz="900" dirty="0">
              <a:solidFill>
                <a:schemeClr val="tx1"/>
              </a:solidFill>
              <a:latin typeface="Sassoon Primary Std" panose="020B0503020103030203" pitchFamily="34" charset="0"/>
            </a:endParaRPr>
          </a:p>
          <a:p>
            <a:r>
              <a:rPr lang="en-GB" sz="900" b="1" dirty="0">
                <a:latin typeface="Sassoon Primary Std" panose="020B0503020103030203" pitchFamily="34" charset="0"/>
              </a:rPr>
              <a:t>Poetry – Five Brave </a:t>
            </a:r>
            <a:r>
              <a:rPr lang="en-GB" sz="900" b="1" dirty="0" err="1">
                <a:latin typeface="Sassoon Primary Std" panose="020B0503020103030203" pitchFamily="34" charset="0"/>
              </a:rPr>
              <a:t>Firefighers</a:t>
            </a:r>
            <a:r>
              <a:rPr lang="en-GB" sz="900" b="1" dirty="0">
                <a:latin typeface="Sassoon Primary Std" panose="020B0503020103030203" pitchFamily="34" charset="0"/>
              </a:rPr>
              <a:t> </a:t>
            </a:r>
          </a:p>
          <a:p>
            <a:r>
              <a:rPr lang="en-GB" sz="900" dirty="0">
                <a:latin typeface="Sassoon Primary Std" panose="020B0503020103030203" pitchFamily="34" charset="0"/>
              </a:rPr>
              <a:t>Use of actions and poetry strips to perform poem. Innovate two extra lines based on </a:t>
            </a:r>
            <a:r>
              <a:rPr lang="en-GB" sz="900" dirty="0" err="1">
                <a:latin typeface="Sassoon Primary Std" panose="020B0503020103030203" pitchFamily="34" charset="0"/>
              </a:rPr>
              <a:t>Firefighers</a:t>
            </a:r>
            <a:r>
              <a:rPr lang="en-GB" sz="900" dirty="0">
                <a:latin typeface="Sassoon Primary Std" panose="020B0503020103030203" pitchFamily="34" charset="0"/>
              </a:rPr>
              <a:t> jobs. </a:t>
            </a:r>
          </a:p>
          <a:p>
            <a:endParaRPr lang="en-GB" sz="900" dirty="0">
              <a:latin typeface="Sassoon Primary Std" panose="020B0503020103030203" pitchFamily="34" charset="0"/>
            </a:endParaRPr>
          </a:p>
          <a:p>
            <a:endParaRPr lang="en-GB" sz="900" b="1" dirty="0">
              <a:latin typeface="Sassoon Primary Std" panose="020B0503020103030203" pitchFamily="34" charset="0"/>
            </a:endParaRPr>
          </a:p>
          <a:p>
            <a:endParaRPr lang="en-GB" sz="900" b="1" dirty="0">
              <a:latin typeface="Sassoon Primary Std" panose="020B0503020103030203" pitchFamily="34" charset="0"/>
            </a:endParaRPr>
          </a:p>
          <a:p>
            <a:r>
              <a:rPr lang="en-GB" sz="900" b="1" dirty="0">
                <a:latin typeface="Sassoon Primary Std" panose="020B0503020103030203" pitchFamily="34" charset="0"/>
              </a:rPr>
              <a:t>See LAPS document for key skills.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8960C88D-C709-4C74-BB5D-88A69419E1C4}"/>
              </a:ext>
            </a:extLst>
          </p:cNvPr>
          <p:cNvSpPr/>
          <p:nvPr/>
        </p:nvSpPr>
        <p:spPr>
          <a:xfrm>
            <a:off x="8191502" y="801278"/>
            <a:ext cx="3629147" cy="297061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000" b="1" dirty="0">
              <a:latin typeface="Sassoon Primary Std" panose="020B0503020103030203" pitchFamily="34" charset="0"/>
            </a:endParaRPr>
          </a:p>
          <a:p>
            <a:pPr algn="ctr"/>
            <a:endParaRPr lang="en-GB" sz="1000" b="1" dirty="0">
              <a:latin typeface="Sassoon Primary Std" panose="020B0503020103030203" pitchFamily="34" charset="0"/>
            </a:endParaRPr>
          </a:p>
          <a:p>
            <a:pPr algn="ctr"/>
            <a:r>
              <a:rPr lang="en-GB" sz="1000" b="1" dirty="0">
                <a:latin typeface="Sassoon Primary Std" panose="020B0503020103030203" pitchFamily="34" charset="0"/>
              </a:rPr>
              <a:t>Expressive Arts and Design –Design Technology</a:t>
            </a:r>
          </a:p>
          <a:p>
            <a:r>
              <a:rPr lang="en-GB" sz="800" b="1" dirty="0">
                <a:latin typeface="Sassoon Primary Std" panose="020B0503020103030203" pitchFamily="34" charset="0"/>
              </a:rPr>
              <a:t>Structures – Witches Broom sticks</a:t>
            </a:r>
          </a:p>
          <a:p>
            <a:r>
              <a:rPr lang="en-GB" sz="800" dirty="0">
                <a:latin typeface="Sassoon Primary Std" panose="020B0503020103030203" pitchFamily="34" charset="0"/>
              </a:rPr>
              <a:t>Session 1: In provision children to create their own witches broomsticks. Using pictorial images of broom sticks children to practice rolling paper to create broom and snip using scissors to make brush.</a:t>
            </a:r>
          </a:p>
          <a:p>
            <a:r>
              <a:rPr lang="en-GB" sz="800" dirty="0">
                <a:solidFill>
                  <a:schemeClr val="accent5">
                    <a:lumMod val="75000"/>
                  </a:schemeClr>
                </a:solidFill>
                <a:latin typeface="Sassoon Primary Std" panose="020B0503020103030203" pitchFamily="34" charset="0"/>
              </a:rPr>
              <a:t>Explore different materials freely, to develop their ideas about how to use them and what to make. </a:t>
            </a:r>
          </a:p>
          <a:p>
            <a:r>
              <a:rPr lang="en-GB" sz="800" dirty="0">
                <a:solidFill>
                  <a:schemeClr val="accent5">
                    <a:lumMod val="75000"/>
                  </a:schemeClr>
                </a:solidFill>
                <a:latin typeface="Sassoon Primary Std" panose="020B0503020103030203" pitchFamily="34" charset="0"/>
              </a:rPr>
              <a:t>Develop their own ideas and then decide which materials to use to express them.  Join different materials and explore different textures.</a:t>
            </a:r>
          </a:p>
          <a:p>
            <a:r>
              <a:rPr lang="en-GB" sz="800" dirty="0">
                <a:solidFill>
                  <a:srgbClr val="FF0000"/>
                </a:solidFill>
                <a:latin typeface="Sassoon Primary Std" panose="020B0503020103030203" pitchFamily="34" charset="0"/>
              </a:rPr>
              <a:t>Return to and build on their previous learning, refining ideas and developing their ability to represent them. </a:t>
            </a:r>
          </a:p>
          <a:p>
            <a:r>
              <a:rPr lang="en-GB" sz="800" dirty="0">
                <a:solidFill>
                  <a:srgbClr val="FF0000"/>
                </a:solidFill>
                <a:latin typeface="Sassoon Primary Std" panose="020B0503020103030203" pitchFamily="34" charset="0"/>
              </a:rPr>
              <a:t>Create collaboratively, sharing ideas, resources and skills </a:t>
            </a:r>
          </a:p>
          <a:p>
            <a:r>
              <a:rPr lang="en-GB" sz="800" dirty="0">
                <a:latin typeface="Sassoon Primary Std" panose="020B0503020103030203" pitchFamily="34" charset="0"/>
              </a:rPr>
              <a:t>Mechanisms – Split Pin Characters </a:t>
            </a:r>
          </a:p>
          <a:p>
            <a:r>
              <a:rPr lang="en-GB" sz="800" dirty="0">
                <a:latin typeface="Sassoon Primary Std" panose="020B0503020103030203" pitchFamily="34" charset="0"/>
              </a:rPr>
              <a:t>Session 1 – Children to create people who help us split pin characters. Children to practise in provision using single hole punches (both long and short handled) and cutting round objects of simple shapes (i.e. straight and Curved)</a:t>
            </a:r>
          </a:p>
          <a:p>
            <a:r>
              <a:rPr lang="en-GB" sz="800" dirty="0">
                <a:latin typeface="Sassoon Primary Std" panose="020B0503020103030203" pitchFamily="34" charset="0"/>
              </a:rPr>
              <a:t>Session 2: Children to choose their own character template to cute around and  punch holes using hole punches. Children to open and close split pins to join parts together.</a:t>
            </a:r>
          </a:p>
          <a:p>
            <a:r>
              <a:rPr lang="en-GB" sz="800" dirty="0">
                <a:solidFill>
                  <a:srgbClr val="FF0000"/>
                </a:solidFill>
                <a:latin typeface="Sassoon Primary Std" panose="020B0503020103030203" pitchFamily="34" charset="0"/>
              </a:rPr>
              <a:t>Explore, use and refine a variety of artistic effects to express their ideas and feelings</a:t>
            </a:r>
            <a:r>
              <a:rPr lang="en-GB" sz="800" dirty="0">
                <a:latin typeface="Sassoon Primary Std" panose="020B0503020103030203" pitchFamily="34" charset="0"/>
              </a:rPr>
              <a:t> </a:t>
            </a:r>
          </a:p>
          <a:p>
            <a:r>
              <a:rPr lang="en-GB" sz="800" dirty="0">
                <a:solidFill>
                  <a:srgbClr val="FF0000"/>
                </a:solidFill>
                <a:latin typeface="Sassoon Primary Std" panose="020B0503020103030203" pitchFamily="34" charset="0"/>
              </a:rPr>
              <a:t>Return to and build on their previous learning, refining ideas and developing their ability to represent them.</a:t>
            </a:r>
          </a:p>
          <a:p>
            <a:endParaRPr lang="en-GB" sz="800" dirty="0">
              <a:solidFill>
                <a:srgbClr val="FF0000"/>
              </a:solidFill>
              <a:latin typeface="Sassoon Primary Std" panose="020B0503020103030203" pitchFamily="34" charset="0"/>
            </a:endParaRPr>
          </a:p>
          <a:p>
            <a:endParaRPr lang="en-GB" sz="800" dirty="0">
              <a:solidFill>
                <a:srgbClr val="FF0000"/>
              </a:solidFill>
              <a:latin typeface="Sassoon Primary Std" panose="020B0503020103030203" pitchFamily="34" charset="0"/>
            </a:endParaRPr>
          </a:p>
          <a:p>
            <a:endParaRPr lang="en-GB" sz="800" dirty="0">
              <a:solidFill>
                <a:srgbClr val="FF0000"/>
              </a:solidFill>
              <a:latin typeface="Sassoon Primary Std" panose="020B0503020103030203" pitchFamily="34" charset="0"/>
            </a:endParaRPr>
          </a:p>
          <a:p>
            <a:endParaRPr lang="en-GB" sz="800" dirty="0">
              <a:solidFill>
                <a:srgbClr val="FF0000"/>
              </a:solidFill>
              <a:latin typeface="Sassoon Primary Std" panose="020B0503020103030203" pitchFamily="34" charset="0"/>
            </a:endParaRPr>
          </a:p>
          <a:p>
            <a:endParaRPr lang="en-GB" sz="800" dirty="0">
              <a:solidFill>
                <a:srgbClr val="FF0000"/>
              </a:solidFill>
              <a:latin typeface="Sassoon Primary Std" panose="020B0503020103030203" pitchFamily="34" charset="0"/>
            </a:endParaRPr>
          </a:p>
          <a:p>
            <a:r>
              <a:rPr lang="en-GB" sz="800" dirty="0">
                <a:solidFill>
                  <a:srgbClr val="FF0000"/>
                </a:solidFill>
                <a:latin typeface="Sassoon Primary Std" panose="020B0503020103030203" pitchFamily="34" charset="0"/>
              </a:rPr>
              <a:t> </a:t>
            </a:r>
          </a:p>
          <a:p>
            <a:endParaRPr lang="en-GB" sz="800" b="1" dirty="0">
              <a:latin typeface="Sassoon Primary Std" panose="020B0503020103030203" pitchFamily="34" charset="0"/>
            </a:endParaRPr>
          </a:p>
          <a:p>
            <a:pPr algn="ctr"/>
            <a:r>
              <a:rPr lang="en-GB" sz="800" b="1" dirty="0">
                <a:latin typeface="Sassoon Primary Std" panose="020B0503020103030203" pitchFamily="34" charset="0"/>
              </a:rPr>
              <a:t>  </a:t>
            </a:r>
            <a:endParaRPr lang="en-GB" sz="800"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B9570CF-A298-4A8B-81CA-CE8A55A94466}"/>
              </a:ext>
            </a:extLst>
          </p:cNvPr>
          <p:cNvSpPr/>
          <p:nvPr/>
        </p:nvSpPr>
        <p:spPr>
          <a:xfrm>
            <a:off x="4403041"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r>
              <a:rPr lang="en-GB" sz="1100" b="1" dirty="0">
                <a:latin typeface="Sassoon Infant Std" panose="020B0503020103030203" pitchFamily="34" charset="0"/>
              </a:rPr>
              <a:t>Maths</a:t>
            </a: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rPr>
              <a:t>They will explore the composition of numbers within 10. They will begin to compare sets of objects and use the language of comparison.                          Pupils will:</a:t>
            </a:r>
            <a:endPar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Times New Roman" panose="02020603050405020304" pitchFamily="18" charset="0"/>
            </a:endParaRPr>
          </a:p>
          <a:p>
            <a:pPr marR="0" lvl="0" algn="l" defTabSz="914400" rtl="0" eaLnBrk="1" fontAlgn="auto" latinLnBrk="0" hangingPunct="1">
              <a:lnSpc>
                <a:spcPct val="107000"/>
              </a:lnSpc>
              <a:spcBef>
                <a:spcPts val="0"/>
              </a:spcBef>
              <a:spcAft>
                <a:spcPts val="800"/>
              </a:spcAft>
              <a:buClrTx/>
              <a:buSzTx/>
              <a:tabLst/>
              <a:defRPr/>
            </a:pPr>
            <a:r>
              <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Times New Roman" panose="02020603050405020304" pitchFamily="18" charset="0"/>
              </a:rPr>
              <a:t>-    Begin to show numbers 5-10 using their fingers. </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Times New Roman" panose="02020603050405020304" pitchFamily="18" charset="0"/>
              </a:rPr>
              <a:t>Recognise numbers 5 - 10 in different arrangements. </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Times New Roman" panose="02020603050405020304" pitchFamily="18" charset="0"/>
              </a:rPr>
              <a:t>Subitise numbers 5-10</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Times New Roman" panose="02020603050405020304" pitchFamily="18" charset="0"/>
              </a:rPr>
              <a:t>Explore the number before and after a given number. </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Times New Roman" panose="02020603050405020304" pitchFamily="18" charset="0"/>
              </a:rPr>
              <a:t>Record numbers 5-10 in </a:t>
            </a:r>
            <a:r>
              <a:rPr kumimoji="0" lang="en-GB" sz="900" b="0" i="0" u="none" strike="noStrike" kern="1200" cap="none" spc="0" normalizeH="0" baseline="0" noProof="0" dirty="0" err="1">
                <a:ln>
                  <a:noFill/>
                </a:ln>
                <a:solidFill>
                  <a:prstClr val="black"/>
                </a:solidFill>
                <a:effectLst/>
                <a:uLnTx/>
                <a:uFillTx/>
                <a:latin typeface="Sassoon Primary Std" panose="020B0503020103030203" pitchFamily="34" charset="0"/>
                <a:ea typeface="+mn-ea"/>
                <a:cs typeface="Times New Roman" panose="02020603050405020304" pitchFamily="18" charset="0"/>
              </a:rPr>
              <a:t>pictoral</a:t>
            </a:r>
            <a:r>
              <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Times New Roman" panose="02020603050405020304" pitchFamily="18" charset="0"/>
              </a:rPr>
              <a:t> and numerical manners.</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900" dirty="0">
                <a:solidFill>
                  <a:prstClr val="black"/>
                </a:solidFill>
                <a:latin typeface="Sassoon Primary Std" panose="020B0503020103030203" pitchFamily="34" charset="0"/>
                <a:cs typeface="Times New Roman" panose="02020603050405020304" pitchFamily="18" charset="0"/>
              </a:rPr>
              <a:t>Develop more accurate 1.1 counting correspondence. </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Times New Roman" panose="02020603050405020304" pitchFamily="18" charset="0"/>
              </a:rPr>
              <a:t>Become more familiar with cardinality with numbers up to 10. </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900" dirty="0">
                <a:solidFill>
                  <a:prstClr val="black"/>
                </a:solidFill>
                <a:latin typeface="Sassoon Primary Std" panose="020B0503020103030203" pitchFamily="34" charset="0"/>
                <a:cs typeface="Times New Roman" panose="02020603050405020304" pitchFamily="18" charset="0"/>
              </a:rPr>
              <a:t>Recognise more and fewer with groups of numbers up to 10. </a:t>
            </a:r>
            <a:endParaRPr kumimoji="0" lang="en-GB" sz="9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800"/>
              </a:spcAft>
              <a:buClrTx/>
              <a:buSzTx/>
              <a:buFontTx/>
              <a:buChar char="-"/>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endParaRPr lang="en-GB" sz="800" b="1" dirty="0">
              <a:solidFill>
                <a:schemeClr val="accent1"/>
              </a:solidFill>
              <a:latin typeface="Sassoon Primary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4" name="Rectangle 3">
            <a:extLst>
              <a:ext uri="{FF2B5EF4-FFF2-40B4-BE49-F238E27FC236}">
                <a16:creationId xmlns:a16="http://schemas.microsoft.com/office/drawing/2014/main" id="{99218658-6BB7-F086-34F0-04A31CE8590D}"/>
              </a:ext>
            </a:extLst>
          </p:cNvPr>
          <p:cNvSpPr/>
          <p:nvPr/>
        </p:nvSpPr>
        <p:spPr>
          <a:xfrm>
            <a:off x="8191502" y="3906078"/>
            <a:ext cx="3629147" cy="2544417"/>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r>
              <a:rPr lang="en-GB" sz="1050" b="1" dirty="0">
                <a:latin typeface="Sassoon Primary Std" panose="020B0503020103030203" pitchFamily="34" charset="0"/>
              </a:rPr>
              <a:t>Music – </a:t>
            </a:r>
          </a:p>
          <a:p>
            <a:r>
              <a:rPr lang="en-GB" sz="700" b="1" dirty="0">
                <a:latin typeface="Sassoon Primary Std" panose="020B0503020103030203" pitchFamily="34" charset="0"/>
              </a:rPr>
              <a:t>Churanga Musical School – My Stories!</a:t>
            </a:r>
          </a:p>
          <a:p>
            <a:r>
              <a:rPr lang="en-GB" sz="700" b="1" dirty="0">
                <a:latin typeface="Sassoon Primary Std" panose="020B0503020103030203" pitchFamily="34" charset="0"/>
              </a:rPr>
              <a:t>Explore and  Create </a:t>
            </a:r>
            <a:r>
              <a:rPr lang="en-GB" sz="700" dirty="0">
                <a:latin typeface="Sassoon Primary Std" panose="020B0503020103030203" pitchFamily="34" charset="0"/>
              </a:rPr>
              <a:t>- Musical Activities that embed pulse, rhythm and pitch, explore voices and classroom instruments. </a:t>
            </a:r>
          </a:p>
          <a:p>
            <a:r>
              <a:rPr lang="en-GB" sz="700" b="1" dirty="0">
                <a:latin typeface="Sassoon Primary Std" panose="020B0503020103030203" pitchFamily="34" charset="0"/>
              </a:rPr>
              <a:t>Games Track </a:t>
            </a:r>
            <a:r>
              <a:rPr lang="en-GB" sz="700" dirty="0">
                <a:latin typeface="Sassoon Primary Std" panose="020B0503020103030203" pitchFamily="34" charset="0"/>
              </a:rPr>
              <a:t>– Children to find the pulse as one of the characters from the song. </a:t>
            </a:r>
          </a:p>
          <a:p>
            <a:r>
              <a:rPr lang="en-GB" sz="700" b="1" dirty="0">
                <a:latin typeface="Sassoon Primary Std" panose="020B0503020103030203" pitchFamily="34" charset="0"/>
              </a:rPr>
              <a:t>Copy Cat Rhythm Games </a:t>
            </a:r>
            <a:r>
              <a:rPr lang="en-GB" sz="700" dirty="0">
                <a:latin typeface="Sassoon Primary Std" panose="020B0503020103030203" pitchFamily="34" charset="0"/>
              </a:rPr>
              <a:t>– Children to copy-clap the  rhythm of small   phrases from the songs.. </a:t>
            </a:r>
          </a:p>
          <a:p>
            <a:r>
              <a:rPr lang="en-GB" sz="700" b="1" dirty="0">
                <a:latin typeface="Sassoon Primary Std" panose="020B0503020103030203" pitchFamily="34" charset="0"/>
              </a:rPr>
              <a:t>High and Low Games </a:t>
            </a:r>
            <a:r>
              <a:rPr lang="en-GB" sz="700" dirty="0">
                <a:latin typeface="Sassoon Primary Std" panose="020B0503020103030203" pitchFamily="34" charset="0"/>
              </a:rPr>
              <a:t>– Children to explore high pitch and low pitch in the context of the  songs.</a:t>
            </a:r>
          </a:p>
          <a:p>
            <a:r>
              <a:rPr lang="en-GB" sz="700" b="1" dirty="0">
                <a:latin typeface="Sassoon Primary Std" panose="020B0503020103030203" pitchFamily="34" charset="0"/>
              </a:rPr>
              <a:t>Create your own sounds using  instruments  -</a:t>
            </a:r>
            <a:r>
              <a:rPr lang="en-GB" sz="700" dirty="0">
                <a:latin typeface="Sassoon Primary Std" panose="020B0503020103030203" pitchFamily="34" charset="0"/>
              </a:rPr>
              <a:t>Invent a pattern to go with a song using one note. </a:t>
            </a:r>
            <a:endParaRPr lang="en-GB" sz="700" b="1" dirty="0">
              <a:latin typeface="Sassoon Primary Std" panose="020B0503020103030203" pitchFamily="34" charset="0"/>
            </a:endParaRPr>
          </a:p>
          <a:p>
            <a:r>
              <a:rPr lang="en-GB" sz="700" dirty="0">
                <a:solidFill>
                  <a:schemeClr val="accent1"/>
                </a:solidFill>
                <a:latin typeface="Sassoon Primary Std" panose="020B0503020103030203" pitchFamily="34" charset="0"/>
              </a:rPr>
              <a:t>Listen with increased attention to sounds. </a:t>
            </a:r>
          </a:p>
          <a:p>
            <a:r>
              <a:rPr lang="en-GB" sz="700" dirty="0">
                <a:solidFill>
                  <a:schemeClr val="accent1"/>
                </a:solidFill>
                <a:latin typeface="Sassoon Primary Std" panose="020B0503020103030203" pitchFamily="34" charset="0"/>
              </a:rPr>
              <a:t>Respond to what they have heard, expressing their thoughts and feelings.</a:t>
            </a:r>
          </a:p>
          <a:p>
            <a:r>
              <a:rPr lang="en-GB" sz="700" dirty="0">
                <a:solidFill>
                  <a:schemeClr val="accent1"/>
                </a:solidFill>
                <a:latin typeface="Sassoon Primary Std" panose="020B0503020103030203" pitchFamily="34" charset="0"/>
              </a:rPr>
              <a:t>Remember and sing entire songs. </a:t>
            </a:r>
          </a:p>
          <a:p>
            <a:r>
              <a:rPr lang="en-GB" sz="700" dirty="0">
                <a:solidFill>
                  <a:schemeClr val="accent1"/>
                </a:solidFill>
                <a:latin typeface="Sassoon Primary Std" panose="020B0503020103030203" pitchFamily="34" charset="0"/>
              </a:rPr>
              <a:t>Sing the pitch of a tone sung by another person (‘pitch match’). </a:t>
            </a:r>
          </a:p>
          <a:p>
            <a:r>
              <a:rPr lang="en-GB" sz="700" dirty="0">
                <a:solidFill>
                  <a:schemeClr val="accent1"/>
                </a:solidFill>
                <a:latin typeface="Sassoon Primary Std" panose="020B0503020103030203" pitchFamily="34" charset="0"/>
              </a:rPr>
              <a:t>Sing the melodic shape (moving melody, such as up and down, down and up) of familiar songs. </a:t>
            </a:r>
          </a:p>
          <a:p>
            <a:r>
              <a:rPr lang="en-GB" sz="700" dirty="0">
                <a:solidFill>
                  <a:schemeClr val="accent1"/>
                </a:solidFill>
                <a:latin typeface="Sassoon Primary Std" panose="020B0503020103030203" pitchFamily="34" charset="0"/>
              </a:rPr>
              <a:t>Create their own songs, or improvise a song around one they know. </a:t>
            </a:r>
          </a:p>
          <a:p>
            <a:r>
              <a:rPr lang="en-GB" sz="700" dirty="0">
                <a:solidFill>
                  <a:schemeClr val="accent1"/>
                </a:solidFill>
                <a:latin typeface="Sassoon Primary Std" panose="020B0503020103030203" pitchFamily="34" charset="0"/>
              </a:rPr>
              <a:t>Play instruments with increasing control to express their feelings and ideas.</a:t>
            </a:r>
          </a:p>
          <a:p>
            <a:r>
              <a:rPr lang="en-GB" sz="700" dirty="0">
                <a:solidFill>
                  <a:srgbClr val="FF0000"/>
                </a:solidFill>
                <a:latin typeface="Sassoon Primary Std" panose="020B0503020103030203" pitchFamily="34" charset="0"/>
              </a:rPr>
              <a:t>Sing in a group or on their own, increasingly matching the pitch and following the melody.</a:t>
            </a:r>
          </a:p>
          <a:p>
            <a:r>
              <a:rPr lang="en-GB" sz="700" dirty="0">
                <a:solidFill>
                  <a:srgbClr val="FF0000"/>
                </a:solidFill>
                <a:latin typeface="Sassoon Primary Std" panose="020B0503020103030203" pitchFamily="34" charset="0"/>
              </a:rPr>
              <a:t>Listen attentively, move to and talk about music, expressing their feelings and responses.</a:t>
            </a:r>
          </a:p>
          <a:p>
            <a:r>
              <a:rPr lang="en-GB" sz="700" dirty="0">
                <a:solidFill>
                  <a:srgbClr val="FF0000"/>
                </a:solidFill>
                <a:latin typeface="Sassoon Primary Std" panose="020B0503020103030203" pitchFamily="34" charset="0"/>
              </a:rPr>
              <a:t>Explore and engage in music making and dance, performing solo or in groups.</a:t>
            </a:r>
          </a:p>
          <a:p>
            <a:pPr algn="ctr"/>
            <a:endParaRPr lang="en-GB" sz="1600" b="1" dirty="0">
              <a:latin typeface="Sassoon Primary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4118992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r>
              <a:rPr lang="en-GB" dirty="0">
                <a:latin typeface="Sassoon Primary Std" panose="020B0503020103030203" pitchFamily="34" charset="0"/>
              </a:rPr>
              <a:t>                                                Reception Autumn 2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519808FF-6B30-426E-9433-EB8D181D1EAC}"/>
              </a:ext>
            </a:extLst>
          </p:cNvPr>
          <p:cNvSpPr/>
          <p:nvPr/>
        </p:nvSpPr>
        <p:spPr>
          <a:xfrm>
            <a:off x="545840" y="793167"/>
            <a:ext cx="3629147" cy="432358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r>
              <a:rPr lang="en-GB" sz="1100" b="1" dirty="0">
                <a:latin typeface="Sassoon Primary Std" panose="020B0503020103030203" pitchFamily="34" charset="0"/>
              </a:rPr>
              <a:t>Understanding the World – PP</a:t>
            </a:r>
          </a:p>
          <a:p>
            <a:r>
              <a:rPr lang="en-GB" sz="900" dirty="0">
                <a:latin typeface="Sassoon Primary Std" panose="020B0503020103030203" pitchFamily="34" charset="0"/>
              </a:rPr>
              <a:t>Session 1: Bonfire night, children to talk about their experiences and link back to why people celebrated from the past. </a:t>
            </a:r>
          </a:p>
          <a:p>
            <a:r>
              <a:rPr lang="en-GB" sz="700" dirty="0">
                <a:solidFill>
                  <a:srgbClr val="FF0000"/>
                </a:solidFill>
                <a:latin typeface="Sassoon Primary Std" panose="020B0503020103030203" pitchFamily="34" charset="0"/>
              </a:rPr>
              <a:t>Comment on images of familiar situations in the past. </a:t>
            </a:r>
          </a:p>
          <a:p>
            <a:r>
              <a:rPr lang="en-GB" sz="700" dirty="0">
                <a:solidFill>
                  <a:srgbClr val="FF0000"/>
                </a:solidFill>
                <a:latin typeface="Sassoon Primary Std" panose="020B0503020103030203" pitchFamily="34" charset="0"/>
              </a:rPr>
              <a:t>Compare and contrast characters from stories, including figures from the past.</a:t>
            </a:r>
          </a:p>
          <a:p>
            <a:r>
              <a:rPr lang="en-GB" sz="700" dirty="0">
                <a:solidFill>
                  <a:srgbClr val="FF0000"/>
                </a:solidFill>
                <a:latin typeface="Sassoon Primary Std" panose="020B0503020103030203" pitchFamily="34" charset="0"/>
              </a:rPr>
              <a:t>Recognise that people have different beliefs and celebrate special times in different ways</a:t>
            </a:r>
          </a:p>
          <a:p>
            <a:r>
              <a:rPr lang="en-GB" sz="700" dirty="0">
                <a:solidFill>
                  <a:srgbClr val="92D050"/>
                </a:solidFill>
                <a:latin typeface="Sassoon Primary Std" panose="020B0503020103030203" pitchFamily="34" charset="0"/>
              </a:rPr>
              <a:t>Talk about the lives of the people around them and their roles in society</a:t>
            </a:r>
            <a:endParaRPr lang="en-GB" sz="700" dirty="0">
              <a:solidFill>
                <a:schemeClr val="accent1">
                  <a:lumMod val="75000"/>
                </a:schemeClr>
              </a:solidFill>
              <a:latin typeface="Sassoon Primary Std" panose="020B0503020103030203" pitchFamily="34" charset="0"/>
            </a:endParaRPr>
          </a:p>
          <a:p>
            <a:r>
              <a:rPr lang="en-GB" sz="900" dirty="0">
                <a:latin typeface="Sassoon Primary Std" panose="020B0503020103030203" pitchFamily="34" charset="0"/>
              </a:rPr>
              <a:t> Session 2: Linking to firefighters/bonfire night from previous learning show pictures of firefighters and equipment from now and the past ask children to discuss what the pictures may show. Record answer and thoughts in floor book. </a:t>
            </a:r>
          </a:p>
          <a:p>
            <a:r>
              <a:rPr lang="en-GB" sz="700" dirty="0">
                <a:solidFill>
                  <a:schemeClr val="accent1">
                    <a:lumMod val="75000"/>
                  </a:schemeClr>
                </a:solidFill>
                <a:latin typeface="Sassoon Primary Std" panose="020B0503020103030203" pitchFamily="34" charset="0"/>
              </a:rPr>
              <a:t>Show interest in different occupations</a:t>
            </a:r>
          </a:p>
          <a:p>
            <a:r>
              <a:rPr lang="en-GB" sz="700" dirty="0">
                <a:solidFill>
                  <a:srgbClr val="FF0000"/>
                </a:solidFill>
                <a:latin typeface="Sassoon Primary Std" panose="020B0503020103030203" pitchFamily="34" charset="0"/>
              </a:rPr>
              <a:t>Comment on images of familiar situations in the past</a:t>
            </a:r>
          </a:p>
          <a:p>
            <a:r>
              <a:rPr lang="en-GB" sz="700" dirty="0">
                <a:solidFill>
                  <a:srgbClr val="92D050"/>
                </a:solidFill>
                <a:latin typeface="Sassoon Primary Std" panose="020B0503020103030203" pitchFamily="34" charset="0"/>
              </a:rPr>
              <a:t>Know some similarities and differences between things in the past and now, drawing on their experiences and what has been read in class. • Understand the past through settings, characters and events encountered in books read in class and storytelling.</a:t>
            </a:r>
          </a:p>
          <a:p>
            <a:r>
              <a:rPr lang="en-GB" sz="900" dirty="0">
                <a:latin typeface="Sassoon Primary Std" panose="020B0503020103030203" pitchFamily="34" charset="0"/>
              </a:rPr>
              <a:t>Session 3: Building from previous learning children to look at firefighters equipment in the past using artefacts and pictures. Children to sort artefacts/resources into past and present. Teacher to scribe children’s thoughts. </a:t>
            </a:r>
          </a:p>
          <a:p>
            <a:r>
              <a:rPr lang="en-GB" sz="700" dirty="0">
                <a:solidFill>
                  <a:schemeClr val="accent1">
                    <a:lumMod val="75000"/>
                  </a:schemeClr>
                </a:solidFill>
                <a:latin typeface="Sassoon Primary Std" panose="020B0503020103030203" pitchFamily="34" charset="0"/>
              </a:rPr>
              <a:t>Show interest in different occupations</a:t>
            </a:r>
          </a:p>
          <a:p>
            <a:r>
              <a:rPr lang="en-GB" sz="700" dirty="0">
                <a:solidFill>
                  <a:srgbClr val="FF0000"/>
                </a:solidFill>
                <a:latin typeface="Sassoon Primary Std" panose="020B0503020103030203" pitchFamily="34" charset="0"/>
              </a:rPr>
              <a:t>Comment on images of familiar situations in the past</a:t>
            </a:r>
          </a:p>
          <a:p>
            <a:r>
              <a:rPr lang="en-GB" sz="700" dirty="0">
                <a:solidFill>
                  <a:srgbClr val="92D050"/>
                </a:solidFill>
                <a:latin typeface="Sassoon Primary Std" panose="020B0503020103030203" pitchFamily="34" charset="0"/>
              </a:rPr>
              <a:t>Know some similarities and differences between things in the past and now, drawing on their experiences and what has been read in class. • Understand the past through settings, characters and events encountered in books read in class and storytelling.</a:t>
            </a:r>
            <a:endParaRPr lang="en-GB" sz="700" dirty="0">
              <a:latin typeface="Sassoon Primary Std" panose="020B0503020103030203" pitchFamily="34" charset="0"/>
            </a:endParaRPr>
          </a:p>
          <a:p>
            <a:r>
              <a:rPr lang="en-GB" sz="900" dirty="0">
                <a:latin typeface="Sassoon Primary Std" panose="020B0503020103030203" pitchFamily="34" charset="0"/>
              </a:rPr>
              <a:t>Session 4: Police/Fire service visitor. Children to ask questions to find out about job roles and equipment –</a:t>
            </a:r>
          </a:p>
          <a:p>
            <a:r>
              <a:rPr lang="en-GB" sz="700" dirty="0">
                <a:solidFill>
                  <a:schemeClr val="accent1">
                    <a:lumMod val="75000"/>
                  </a:schemeClr>
                </a:solidFill>
                <a:latin typeface="Sassoon Primary Std" panose="020B0503020103030203" pitchFamily="34" charset="0"/>
              </a:rPr>
              <a:t>Show interest in different occupations</a:t>
            </a:r>
            <a:endParaRPr lang="en-GB" sz="700" dirty="0">
              <a:latin typeface="Sassoon Primary Std" panose="020B0503020103030203" pitchFamily="34" charset="0"/>
            </a:endParaRPr>
          </a:p>
          <a:p>
            <a:r>
              <a:rPr lang="en-GB" sz="700" dirty="0">
                <a:solidFill>
                  <a:srgbClr val="FF0000"/>
                </a:solidFill>
                <a:latin typeface="Sassoon Primary Std" panose="020B0503020103030203" pitchFamily="34" charset="0"/>
              </a:rPr>
              <a:t>Talk about members of their immediate family and community. </a:t>
            </a:r>
          </a:p>
          <a:p>
            <a:r>
              <a:rPr lang="en-GB" sz="700" dirty="0">
                <a:solidFill>
                  <a:srgbClr val="FF0000"/>
                </a:solidFill>
                <a:latin typeface="Sassoon Primary Std" panose="020B0503020103030203" pitchFamily="34" charset="0"/>
              </a:rPr>
              <a:t> Name and describe people who are familiar to them</a:t>
            </a:r>
          </a:p>
          <a:p>
            <a:r>
              <a:rPr lang="en-GB" sz="700" dirty="0">
                <a:solidFill>
                  <a:schemeClr val="accent6"/>
                </a:solidFill>
                <a:latin typeface="Sassoon Primary Std" panose="020B0503020103030203" pitchFamily="34" charset="0"/>
              </a:rPr>
              <a:t>Talk about the lives of the people around them and their roles in society</a:t>
            </a:r>
            <a:r>
              <a:rPr lang="en-GB" sz="900" dirty="0">
                <a:solidFill>
                  <a:srgbClr val="FF0000"/>
                </a:solidFill>
                <a:latin typeface="Sassoon Primary Std" panose="020B0503020103030203" pitchFamily="34" charset="0"/>
              </a:rPr>
              <a:t> </a:t>
            </a:r>
          </a:p>
          <a:p>
            <a:pPr algn="ctr"/>
            <a:endParaRPr lang="en-GB" sz="1100" b="1" dirty="0">
              <a:latin typeface="Sassoon Infant Std" panose="020B0503020103030203" pitchFamily="34" charset="0"/>
            </a:endParaRPr>
          </a:p>
          <a:p>
            <a:pPr algn="ctr"/>
            <a:r>
              <a:rPr lang="en-GB" b="1" dirty="0"/>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8960C88D-C709-4C74-BB5D-88A69419E1C4}"/>
              </a:ext>
            </a:extLst>
          </p:cNvPr>
          <p:cNvSpPr/>
          <p:nvPr/>
        </p:nvSpPr>
        <p:spPr>
          <a:xfrm>
            <a:off x="8191502" y="303975"/>
            <a:ext cx="3629147" cy="4812772"/>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endParaRPr lang="en-GB" sz="1100"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r>
              <a:rPr lang="en-GB" sz="1100" b="1" dirty="0">
                <a:latin typeface="Sassoon Infant Std" panose="020B0503020103030203" pitchFamily="34" charset="0"/>
              </a:rPr>
              <a:t>Understanding the World – The Natural World.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Sassoon Primary Std" panose="020B0503020103030203" pitchFamily="34" charset="0"/>
              </a:rPr>
              <a:t>Physics – Light and Dark/Nocturnal animals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Sassoon Primary Std" panose="020B0503020103030203" pitchFamily="34" charset="0"/>
              </a:rPr>
              <a:t>Session 1: Discovery Area – set up with sources of lights i.e. torches, reflective materials, photo stimuli children to investigate. Adults to record children's responses.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chemeClr val="accent1">
                    <a:lumMod val="75000"/>
                  </a:schemeClr>
                </a:solidFill>
                <a:latin typeface="Sassoon Primary Std" panose="020B0503020103030203" pitchFamily="34" charset="0"/>
              </a:rPr>
              <a:t>Use all their senses in hands-on exploration of natural materials. • Explore collections of materials with similar and/or different properties. • Talk about what they see, using a wide vocabulary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chemeClr val="accent1">
                    <a:lumMod val="75000"/>
                  </a:schemeClr>
                </a:solidFill>
                <a:latin typeface="Sassoon Primary Std" panose="020B0503020103030203" pitchFamily="34" charset="0"/>
              </a:rPr>
              <a:t>Explore and talk about different forces they can feel.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rgbClr val="FF0000"/>
                </a:solidFill>
                <a:latin typeface="Sassoon Primary Std" panose="020B0503020103030203" pitchFamily="34" charset="0"/>
              </a:rPr>
              <a:t>Explore the natural world around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chemeClr val="accent6"/>
                </a:solidFill>
                <a:latin typeface="Sassoon Primary Std" panose="020B0503020103030203" pitchFamily="34" charset="0"/>
              </a:rPr>
              <a:t>Know some similarities and differences between the natural world around them and contrasting environments, drawing on their experiences and what has been read in class.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Sassoon Primary Std" panose="020B0503020103030203" pitchFamily="34" charset="0"/>
              </a:rPr>
              <a:t>Session 3: Children to talk about experiences of dark, linking to seasonal changes – darker earlier in the day. Talk about animals that are nocturnal and sort animals into nocturnal/non nocturnal.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rgbClr val="FF0000"/>
                </a:solidFill>
                <a:latin typeface="Sassoon Primary Std" panose="020B0503020103030203" pitchFamily="34" charset="0"/>
              </a:rPr>
              <a:t>Understand the effect of changing seasons on the natural world around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chemeClr val="accent6"/>
                </a:solidFill>
                <a:latin typeface="Sassoon Primary Std" panose="020B0503020103030203" pitchFamily="34" charset="0"/>
              </a:rPr>
              <a:t>Explore the natural world around them, making observations and drawing pictures of animals and plants.</a:t>
            </a:r>
            <a:endParaRPr lang="en-GB" sz="900" dirty="0">
              <a:latin typeface="Sassoon Primary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Sassoon Primary Std" panose="020B0503020103030203" pitchFamily="34" charset="0"/>
              </a:rPr>
              <a:t>Session 2: Shadows, using shadow puppets of nocturnal animals and torches children to explore direction of light source to create shadows</a:t>
            </a:r>
            <a:r>
              <a:rPr lang="en-GB" sz="900" dirty="0">
                <a:latin typeface="Sassoon Primary Std" panose="020B0503020103030203"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Sassoon Primary Std" panose="020B0503020103030203" pitchFamily="34" charset="0"/>
              </a:rPr>
              <a:t> </a:t>
            </a:r>
            <a:r>
              <a:rPr lang="en-GB" sz="700" dirty="0">
                <a:solidFill>
                  <a:schemeClr val="accent1">
                    <a:lumMod val="75000"/>
                  </a:schemeClr>
                </a:solidFill>
                <a:latin typeface="Sassoon Primary Std" panose="020B0503020103030203" pitchFamily="34" charset="0"/>
              </a:rPr>
              <a:t>Use all their senses in hands-on exploration of natural materials. • Explore collections of materials with similar and/or different properties. • Talk about what they see, using a wide vocabulary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chemeClr val="accent1">
                    <a:lumMod val="75000"/>
                  </a:schemeClr>
                </a:solidFill>
                <a:latin typeface="Sassoon Primary Std" panose="020B0503020103030203" pitchFamily="34" charset="0"/>
              </a:rPr>
              <a:t>Explore and talk about different forces they can feel.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rgbClr val="FF0000"/>
                </a:solidFill>
                <a:latin typeface="Sassoon Primary Std" panose="020B0503020103030203" pitchFamily="34" charset="0"/>
              </a:rPr>
              <a:t>Explore the natural world around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chemeClr val="accent6"/>
                </a:solidFill>
                <a:latin typeface="Sassoon Primary Std" panose="020B0503020103030203" pitchFamily="34" charset="0"/>
              </a:rPr>
              <a:t>Know some similarities and differences between the natural world around them and contrasting environments, drawing on their experiences and what has been read in class.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latin typeface="Sassoon Primary Std" panose="020B0503020103030203" pitchFamily="34" charset="0"/>
              </a:rPr>
              <a:t>Chemistry –explore materials sand/water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Sassoon Primary Std" panose="020B0503020103030203" pitchFamily="34" charset="0"/>
              </a:rPr>
              <a:t>Session1: Water linking to firefighters equipment )i.e. water shooters in the past) children to explore making water travel. Children to use water squirts to put out fires draw in outside area. Children to explore the force needed to make the water travel further. Children to channel water using guttering and stands, children to explore how to make the water move i.e. raising the guttering. </a:t>
            </a:r>
          </a:p>
          <a:p>
            <a:pPr>
              <a:defRPr/>
            </a:pPr>
            <a:r>
              <a:rPr lang="en-GB" sz="800" dirty="0">
                <a:latin typeface="Sassoon Primary Std" panose="020B0503020103030203" pitchFamily="34" charset="0"/>
              </a:rPr>
              <a:t>Session 2: Sand. Children to explore to tough trays wet and dry sand. Children to investigate building properties of wet and dry sand, adults to record children’s responses. </a:t>
            </a:r>
          </a:p>
          <a:p>
            <a:pPr>
              <a:defRPr/>
            </a:pPr>
            <a:r>
              <a:rPr lang="en-GB" sz="700" dirty="0">
                <a:solidFill>
                  <a:srgbClr val="FF0000"/>
                </a:solidFill>
                <a:latin typeface="Sassoon Primary Std" panose="020B0503020103030203" pitchFamily="34" charset="0"/>
              </a:rPr>
              <a:t>Explore the natural world around them</a:t>
            </a:r>
            <a:endParaRPr lang="en-GB" sz="800" dirty="0">
              <a:solidFill>
                <a:srgbClr val="FF0000"/>
              </a:solidFill>
              <a:latin typeface="Sassoon Primary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chemeClr val="accent6"/>
                </a:solidFill>
                <a:latin typeface="Sassoon Primary Std" panose="020B0503020103030203" pitchFamily="34" charset="0"/>
              </a:rPr>
              <a:t>Understand some important processes and changes in the natural world around them, including the seasons and changing states of matter.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Sassoon Primary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Sassoon Primary Std" panose="020B0503020103030203" pitchFamily="34" charset="0"/>
            </a:endParaRPr>
          </a:p>
          <a:p>
            <a:pPr algn="ctr"/>
            <a:endParaRPr lang="en-GB" sz="1100" b="1" dirty="0">
              <a:latin typeface="Sassoon Infant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B9570CF-A298-4A8B-81CA-CE8A55A94466}"/>
              </a:ext>
            </a:extLst>
          </p:cNvPr>
          <p:cNvSpPr/>
          <p:nvPr/>
        </p:nvSpPr>
        <p:spPr>
          <a:xfrm>
            <a:off x="4403041" y="923827"/>
            <a:ext cx="3629147" cy="419292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r>
              <a:rPr lang="en-GB" sz="1100" b="1" dirty="0">
                <a:latin typeface="Sassoon Primary Std" panose="020B0503020103030203" pitchFamily="34" charset="0"/>
              </a:rPr>
              <a:t>Understanding the World -  PC</a:t>
            </a: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r>
              <a:rPr lang="en-GB" sz="1000" b="1" dirty="0">
                <a:latin typeface="Sassoon Primary Std" panose="020B0503020103030203" pitchFamily="34" charset="0"/>
              </a:rPr>
              <a:t>RE - </a:t>
            </a:r>
            <a:r>
              <a:rPr lang="en-GB" sz="1000" dirty="0">
                <a:latin typeface="Sassoon Primary Std" panose="020B0503020103030203" pitchFamily="34" charset="0"/>
              </a:rPr>
              <a:t>Special Times from SACRE</a:t>
            </a:r>
          </a:p>
          <a:p>
            <a:r>
              <a:rPr lang="en-GB" sz="1000" dirty="0">
                <a:effectLst/>
                <a:latin typeface="Sassoon Primary Std" panose="020B0503020103030203" pitchFamily="34" charset="0"/>
                <a:ea typeface="Times New Roman" panose="02020603050405020304" pitchFamily="18" charset="0"/>
                <a:cs typeface="Arial" panose="020B0604020202020204" pitchFamily="34" charset="0"/>
              </a:rPr>
              <a:t>In this unit pupils will learn about different celebrations across three of the world’s major religions – Christianity, Hinduism and Islam. They will begin to understand the important religious events for these religions.  They will have the opportunity to reflect on celebrations that they have been a part of, as well as what they would like to celebrate in the future</a:t>
            </a:r>
          </a:p>
          <a:p>
            <a:pPr lvl="0" algn="l">
              <a:lnSpc>
                <a:spcPct val="107000"/>
              </a:lnSpc>
            </a:pPr>
            <a:r>
              <a:rPr lang="en-GB" sz="1000" dirty="0">
                <a:solidFill>
                  <a:schemeClr val="accent1"/>
                </a:solidFill>
                <a:effectLst/>
                <a:latin typeface="Sassoon Primary Std" panose="020B0503020103030203" pitchFamily="34" charset="0"/>
              </a:rPr>
              <a:t>Begin to make sense of their own life-story and family’s history.</a:t>
            </a:r>
          </a:p>
          <a:p>
            <a:pPr lvl="0" algn="l">
              <a:lnSpc>
                <a:spcPct val="107000"/>
              </a:lnSpc>
            </a:pPr>
            <a:r>
              <a:rPr lang="en-GB" sz="1000" dirty="0">
                <a:solidFill>
                  <a:schemeClr val="accent1"/>
                </a:solidFill>
                <a:effectLst/>
                <a:latin typeface="Sassoon Primary Std" panose="020B0503020103030203" pitchFamily="34" charset="0"/>
              </a:rPr>
              <a:t>Continue to develop positive attitudes about the differences between people.</a:t>
            </a:r>
          </a:p>
          <a:p>
            <a:pPr lvl="0" algn="l">
              <a:lnSpc>
                <a:spcPct val="107000"/>
              </a:lnSpc>
            </a:pPr>
            <a:r>
              <a:rPr lang="en-GB" sz="1000" dirty="0">
                <a:solidFill>
                  <a:srgbClr val="FF0000"/>
                </a:solidFill>
                <a:effectLst/>
                <a:latin typeface="Sassoon Primary Std" panose="020B0503020103030203" pitchFamily="34" charset="0"/>
              </a:rPr>
              <a:t>Talk about members of their immediate family and community.</a:t>
            </a:r>
          </a:p>
          <a:p>
            <a:pPr lvl="0" algn="l">
              <a:lnSpc>
                <a:spcPct val="107000"/>
              </a:lnSpc>
            </a:pPr>
            <a:r>
              <a:rPr lang="en-GB" sz="1000" dirty="0">
                <a:solidFill>
                  <a:srgbClr val="FF0000"/>
                </a:solidFill>
                <a:effectLst/>
                <a:latin typeface="Sassoon Primary Std" panose="020B0503020103030203" pitchFamily="34" charset="0"/>
              </a:rPr>
              <a:t>Name and describe people who are familiar to them.</a:t>
            </a:r>
          </a:p>
          <a:p>
            <a:pPr lvl="0" algn="l">
              <a:lnSpc>
                <a:spcPct val="107000"/>
              </a:lnSpc>
            </a:pPr>
            <a:r>
              <a:rPr lang="en-GB" sz="1000" dirty="0">
                <a:solidFill>
                  <a:srgbClr val="FF0000"/>
                </a:solidFill>
                <a:effectLst/>
                <a:latin typeface="Sassoon Primary Std" panose="020B0503020103030203" pitchFamily="34" charset="0"/>
              </a:rPr>
              <a:t>Comment on images of familiar situations in the past.</a:t>
            </a:r>
          </a:p>
          <a:p>
            <a:pPr lvl="0" algn="l">
              <a:lnSpc>
                <a:spcPct val="107000"/>
              </a:lnSpc>
            </a:pPr>
            <a:r>
              <a:rPr lang="en-GB" sz="1000" dirty="0">
                <a:solidFill>
                  <a:srgbClr val="FF0000"/>
                </a:solidFill>
                <a:effectLst/>
                <a:latin typeface="Sassoon Primary Std" panose="020B0503020103030203" pitchFamily="34" charset="0"/>
              </a:rPr>
              <a:t>Recognise that people have different beliefs and celebrate in different ways.</a:t>
            </a:r>
          </a:p>
          <a:p>
            <a:pPr lvl="0" algn="l">
              <a:lnSpc>
                <a:spcPct val="107000"/>
              </a:lnSpc>
            </a:pPr>
            <a:r>
              <a:rPr lang="en-GB" sz="1000" dirty="0">
                <a:solidFill>
                  <a:schemeClr val="accent6"/>
                </a:solidFill>
                <a:effectLst/>
                <a:latin typeface="Sassoon Primary Std" panose="020B0503020103030203" pitchFamily="34" charset="0"/>
              </a:rPr>
              <a:t>Talk about the lives of the people around them and their roles in society</a:t>
            </a:r>
          </a:p>
          <a:p>
            <a:pPr lvl="0" algn="l">
              <a:lnSpc>
                <a:spcPct val="107000"/>
              </a:lnSpc>
              <a:spcAft>
                <a:spcPts val="800"/>
              </a:spcAft>
            </a:pPr>
            <a:r>
              <a:rPr lang="en-GB" sz="1000" dirty="0">
                <a:solidFill>
                  <a:schemeClr val="accent6"/>
                </a:solidFill>
                <a:effectLst/>
                <a:latin typeface="Sassoon Primary Std" panose="020B0503020103030203" pitchFamily="34" charset="0"/>
              </a:rPr>
              <a:t>Know some similarities and differences between different religious and cultural communities in this country, drawing on their experiences and what has been read in class</a:t>
            </a:r>
          </a:p>
          <a:p>
            <a:pPr lvl="0" algn="l">
              <a:lnSpc>
                <a:spcPct val="107000"/>
              </a:lnSpc>
              <a:spcAft>
                <a:spcPts val="800"/>
              </a:spcAft>
            </a:pPr>
            <a:r>
              <a:rPr lang="en-GB" sz="1000" dirty="0">
                <a:solidFill>
                  <a:schemeClr val="tx1"/>
                </a:solidFill>
                <a:latin typeface="Sassoon Primary Std" panose="020B0503020103030203" pitchFamily="34" charset="0"/>
              </a:rPr>
              <a:t>Session1  - Christmas around the world. Children to compare their own Christmas traditions to those from other countries</a:t>
            </a:r>
            <a:r>
              <a:rPr lang="en-GB" sz="900" dirty="0">
                <a:solidFill>
                  <a:schemeClr val="tx1"/>
                </a:solidFill>
                <a:latin typeface="Sassoon Primary Std" panose="020B0503020103030203" pitchFamily="34" charset="0"/>
              </a:rPr>
              <a:t>. </a:t>
            </a:r>
          </a:p>
          <a:p>
            <a:pPr algn="ctr"/>
            <a:endParaRPr lang="en-GB" sz="1100" dirty="0">
              <a:solidFill>
                <a:schemeClr val="tx1"/>
              </a:solidFill>
              <a:latin typeface="Sassoon Primary Std" panose="020B0503020103030203" pitchFamily="34" charset="0"/>
            </a:endParaRPr>
          </a:p>
          <a:p>
            <a:pPr algn="ctr"/>
            <a:endParaRPr lang="en-GB" b="1" dirty="0">
              <a:solidFill>
                <a:schemeClr val="tx1"/>
              </a:solidFill>
            </a:endParaRPr>
          </a:p>
          <a:p>
            <a:pPr algn="ctr"/>
            <a:endParaRPr lang="en-GB" b="1" dirty="0">
              <a:solidFill>
                <a:schemeClr val="tx1"/>
              </a:solidFill>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10" name="Rectangle 9">
            <a:extLst>
              <a:ext uri="{FF2B5EF4-FFF2-40B4-BE49-F238E27FC236}">
                <a16:creationId xmlns:a16="http://schemas.microsoft.com/office/drawing/2014/main" id="{EAD2A331-D728-4782-9805-0F071D910E6F}"/>
              </a:ext>
            </a:extLst>
          </p:cNvPr>
          <p:cNvSpPr/>
          <p:nvPr/>
        </p:nvSpPr>
        <p:spPr>
          <a:xfrm>
            <a:off x="458594" y="5231874"/>
            <a:ext cx="11274809" cy="1322152"/>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r>
              <a:rPr lang="en-GB" sz="1100" b="1" dirty="0">
                <a:latin typeface="Sassoon Primary Std" panose="020B0503020103030203" pitchFamily="34" charset="0"/>
              </a:rPr>
              <a:t>Computing </a:t>
            </a:r>
            <a:r>
              <a:rPr lang="en-GB" b="1" dirty="0">
                <a:latin typeface="Sassoon Primary Std" panose="020B0503020103030203" pitchFamily="34" charset="0"/>
              </a:rPr>
              <a:t>-</a:t>
            </a:r>
            <a:r>
              <a:rPr lang="en-GB" sz="900" dirty="0">
                <a:latin typeface="Sassoon Primary Std" panose="020B0503020103030203" pitchFamily="34" charset="0"/>
              </a:rPr>
              <a:t>Understanding the world involves guiding children to make sense of their physical world and their community. The frequency and range of children’s personal experiences increases their knowledge and sense of the world around In addition, listening to a broad selection of stories, non-fiction, rhymes and poems will foster their understanding of our culturally, socially, technologically and ecologically diverse world. </a:t>
            </a:r>
          </a:p>
          <a:p>
            <a:r>
              <a:rPr lang="en-GB" sz="900" b="1" dirty="0">
                <a:latin typeface="Sassoon Primary Std" panose="020B0503020103030203" pitchFamily="34" charset="0"/>
              </a:rPr>
              <a:t>Purple Mash  - Paint projects selecting pen/colour/width tool. </a:t>
            </a:r>
          </a:p>
          <a:p>
            <a:r>
              <a:rPr lang="en-GB" sz="900" b="1" dirty="0">
                <a:latin typeface="Sassoon Primary Std" panose="020B0503020103030203" pitchFamily="34" charset="0"/>
              </a:rPr>
              <a:t>Session 1 – Children to complete a chosen paint project (fire fighter/police officer) Children to select paint project, select colour and change the size of the brush. Children to wrote name on work using the keyboard.</a:t>
            </a:r>
          </a:p>
          <a:p>
            <a:r>
              <a:rPr lang="en-GB" sz="900" b="1" dirty="0">
                <a:latin typeface="Sassoon Primary Std" panose="020B0503020103030203" pitchFamily="34" charset="0"/>
              </a:rPr>
              <a:t>Session 2 – Children to log on to purple mash using login and password. Children to drag and drop correct tools to each job. Children to log off purple mash. </a:t>
            </a:r>
            <a:endParaRPr lang="en-GB" sz="1100" b="1" dirty="0">
              <a:latin typeface="Sassoon Primary Std" panose="020B0503020103030203" pitchFamily="34" charset="0"/>
            </a:endParaRPr>
          </a:p>
          <a:p>
            <a:endParaRPr lang="en-GB" sz="1100" b="1" dirty="0">
              <a:latin typeface="Sassoon Infant Std" panose="020B0503020103030203" pitchFamily="34" charset="0"/>
            </a:endParaRPr>
          </a:p>
          <a:p>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1373677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Spring1 Curriculum Web 2024/25</a:t>
            </a:r>
          </a:p>
          <a:p>
            <a:pPr algn="ctr"/>
            <a:r>
              <a:rPr lang="en-GB" dirty="0">
                <a:latin typeface="Sassoon Primary Std" panose="020B0503020103030203" pitchFamily="34" charset="0"/>
              </a:rPr>
              <a:t>Prime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7" name="Rectangle 6">
            <a:extLst>
              <a:ext uri="{FF2B5EF4-FFF2-40B4-BE49-F238E27FC236}">
                <a16:creationId xmlns:a16="http://schemas.microsoft.com/office/drawing/2014/main" id="{52EE3628-35F8-4B8C-9DDC-6BC45DAFB570}"/>
              </a:ext>
            </a:extLst>
          </p:cNvPr>
          <p:cNvSpPr/>
          <p:nvPr/>
        </p:nvSpPr>
        <p:spPr>
          <a:xfrm>
            <a:off x="4223094" y="1104899"/>
            <a:ext cx="3745810" cy="857250"/>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Out in the Cold – 6 weeks</a:t>
            </a:r>
          </a:p>
        </p:txBody>
      </p:sp>
      <p:sp>
        <p:nvSpPr>
          <p:cNvPr id="8" name="Rectangle 7">
            <a:extLst>
              <a:ext uri="{FF2B5EF4-FFF2-40B4-BE49-F238E27FC236}">
                <a16:creationId xmlns:a16="http://schemas.microsoft.com/office/drawing/2014/main" id="{87E3A53D-5F29-4C49-B7CC-62031FB01396}"/>
              </a:ext>
            </a:extLst>
          </p:cNvPr>
          <p:cNvSpPr/>
          <p:nvPr/>
        </p:nvSpPr>
        <p:spPr>
          <a:xfrm>
            <a:off x="371352" y="407505"/>
            <a:ext cx="3629147" cy="6134912"/>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sz="1200" dirty="0"/>
          </a:p>
          <a:p>
            <a:endParaRPr lang="en-GB" sz="1200" dirty="0"/>
          </a:p>
          <a:p>
            <a:endParaRPr lang="en-GB" sz="1200" dirty="0"/>
          </a:p>
          <a:p>
            <a:endParaRPr lang="en-GB" sz="1200" dirty="0"/>
          </a:p>
          <a:p>
            <a:endParaRPr lang="en-GB" sz="1200" dirty="0"/>
          </a:p>
          <a:p>
            <a:endParaRPr lang="en-GB" sz="1200" dirty="0"/>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dirty="0">
              <a:latin typeface="Sassoon Infant Std" panose="020B0503020103030203" pitchFamily="34" charset="0"/>
            </a:endParaRPr>
          </a:p>
          <a:p>
            <a:pPr algn="ctr"/>
            <a:r>
              <a:rPr lang="en-GB" sz="1050" dirty="0">
                <a:latin typeface="Sassoon Infant Std" panose="020B0503020103030203" pitchFamily="34" charset="0"/>
              </a:rPr>
              <a:t>Physical Development:</a:t>
            </a:r>
          </a:p>
          <a:p>
            <a:r>
              <a:rPr lang="en-GB" sz="800" dirty="0">
                <a:latin typeface="Sassoon Infant Std" panose="020B0503020103030203" pitchFamily="34" charset="0"/>
              </a:rPr>
              <a:t>Fine Motor:</a:t>
            </a:r>
          </a:p>
          <a:p>
            <a:r>
              <a:rPr lang="en-GB" sz="800" dirty="0">
                <a:latin typeface="Sassoon Primary Std" panose="020B0503020103030203" pitchFamily="34" charset="0"/>
              </a:rPr>
              <a:t>Dough Disco sessions daily throughout the half term.</a:t>
            </a:r>
          </a:p>
          <a:p>
            <a:r>
              <a:rPr lang="en-GB" sz="800" dirty="0">
                <a:latin typeface="Sassoon Primary Std" panose="020B0503020103030203" pitchFamily="34" charset="0"/>
              </a:rPr>
              <a:t>Daily handwriting practise on whiteboards following RRLS patter.</a:t>
            </a:r>
          </a:p>
          <a:p>
            <a:r>
              <a:rPr lang="en-GB" sz="800" dirty="0">
                <a:latin typeface="Sassoon Primary Std" panose="020B0503020103030203" pitchFamily="34" charset="0"/>
              </a:rPr>
              <a:t>Writing into handwriting book with pencil, focusing on reducing size of letter formation and writing on a line.</a:t>
            </a:r>
          </a:p>
          <a:p>
            <a:r>
              <a:rPr lang="en-GB" sz="800" dirty="0">
                <a:solidFill>
                  <a:srgbClr val="FF0000"/>
                </a:solidFill>
                <a:latin typeface="Sassoon Primary Std" panose="020B0503020103030203" pitchFamily="34" charset="0"/>
              </a:rPr>
              <a:t>Use their core muscle strength to achieve a good posture when sitting at a table or sitting on the floor</a:t>
            </a:r>
          </a:p>
          <a:p>
            <a:r>
              <a:rPr lang="en-GB" sz="800" dirty="0">
                <a:solidFill>
                  <a:srgbClr val="FF0000"/>
                </a:solidFill>
                <a:latin typeface="Sassoon Primary Std" panose="020B0503020103030203" pitchFamily="34" charset="0"/>
              </a:rPr>
              <a:t>Develop their small motor skills so that they can use a range of tools competently, safely and confidently. Suggested tools: pencils for drawing and writing, paintbrushes, scissors, knives, forks and spoons</a:t>
            </a:r>
          </a:p>
          <a:p>
            <a:r>
              <a:rPr lang="en-GB" sz="800" dirty="0">
                <a:solidFill>
                  <a:srgbClr val="FF0000"/>
                </a:solidFill>
                <a:latin typeface="Sassoon Primary Std" panose="020B0503020103030203" pitchFamily="34" charset="0"/>
              </a:rPr>
              <a:t>Develop the foundations of a handwriting style which is fast, accurate and efficient.</a:t>
            </a:r>
          </a:p>
          <a:p>
            <a:r>
              <a:rPr lang="en-GB" sz="800" dirty="0">
                <a:solidFill>
                  <a:schemeClr val="accent6"/>
                </a:solidFill>
                <a:latin typeface="Sassoon Infant Std" panose="020B0503020103030203" pitchFamily="34" charset="0"/>
              </a:rPr>
              <a:t>Hold a pencil effectively in preparation for fluent writing – using the tripod grip in almost all cases. </a:t>
            </a:r>
          </a:p>
          <a:p>
            <a:r>
              <a:rPr lang="en-GB" sz="800" dirty="0">
                <a:solidFill>
                  <a:schemeClr val="tx1"/>
                </a:solidFill>
                <a:latin typeface="Sassoon Infant Std" panose="020B0503020103030203" pitchFamily="34" charset="0"/>
              </a:rPr>
              <a:t>Gross Motor:</a:t>
            </a:r>
            <a:r>
              <a:rPr lang="en-GB" sz="800" dirty="0">
                <a:solidFill>
                  <a:schemeClr val="tx1"/>
                </a:solidFill>
                <a:latin typeface="Sassoon Primary Std" panose="020B0503020103030203" pitchFamily="34" charset="0"/>
              </a:rPr>
              <a:t> Two </a:t>
            </a:r>
            <a:r>
              <a:rPr lang="en-GB" sz="800" dirty="0">
                <a:solidFill>
                  <a:schemeClr val="tx1"/>
                </a:solidFill>
                <a:latin typeface="Sassoon Infant Std" panose="020B0503020103030203" pitchFamily="34" charset="0"/>
              </a:rPr>
              <a:t>sessions of Physical development in the hall per week following PE Passport – How to catch a star</a:t>
            </a:r>
          </a:p>
          <a:p>
            <a:pPr algn="just"/>
            <a:r>
              <a:rPr lang="en-GB" sz="800" dirty="0">
                <a:solidFill>
                  <a:schemeClr val="tx1"/>
                </a:solidFill>
                <a:latin typeface="Sassoon Infant Std" panose="020B0503020103030203" pitchFamily="34" charset="0"/>
              </a:rPr>
              <a:t>Session 1: </a:t>
            </a:r>
            <a:r>
              <a:rPr lang="en-GB" sz="800" b="0" i="0" dirty="0">
                <a:solidFill>
                  <a:srgbClr val="000000"/>
                </a:solidFill>
                <a:effectLst/>
                <a:latin typeface="Sassoon Infant Std" panose="020B0503020103030203" pitchFamily="34" charset="0"/>
              </a:rPr>
              <a:t>To balance on a range of body parts.</a:t>
            </a:r>
          </a:p>
          <a:p>
            <a:pPr algn="just"/>
            <a:r>
              <a:rPr lang="en-GB" sz="800" b="0" i="0" dirty="0">
                <a:solidFill>
                  <a:srgbClr val="000000"/>
                </a:solidFill>
                <a:effectLst/>
                <a:latin typeface="Sassoon Infant Std" panose="020B0503020103030203" pitchFamily="34" charset="0"/>
              </a:rPr>
              <a:t>To use increasing control over an object by touching, pushing, patting, throwing, or catching.</a:t>
            </a:r>
          </a:p>
          <a:p>
            <a:pPr algn="just"/>
            <a:r>
              <a:rPr lang="en-GB" sz="800" b="0" i="0" dirty="0">
                <a:solidFill>
                  <a:srgbClr val="000000"/>
                </a:solidFill>
                <a:effectLst/>
                <a:latin typeface="Sassoon Infant Std" panose="020B0503020103030203" pitchFamily="34" charset="0"/>
              </a:rPr>
              <a:t>To move with control and co-ordination</a:t>
            </a:r>
          </a:p>
          <a:p>
            <a:pPr algn="just"/>
            <a:r>
              <a:rPr lang="en-GB" sz="800" b="0" i="0" dirty="0">
                <a:solidFill>
                  <a:srgbClr val="000000"/>
                </a:solidFill>
                <a:effectLst/>
                <a:latin typeface="Sassoon Infant Std" panose="020B0503020103030203" pitchFamily="34" charset="0"/>
              </a:rPr>
              <a:t>To use a range of small and large equipment</a:t>
            </a:r>
          </a:p>
          <a:p>
            <a:pPr algn="just"/>
            <a:r>
              <a:rPr lang="en-GB" sz="800" dirty="0">
                <a:solidFill>
                  <a:srgbClr val="FF0000"/>
                </a:solidFill>
                <a:latin typeface="Sassoon Infant Std" panose="020B0503020103030203" pitchFamily="34" charset="0"/>
              </a:rPr>
              <a:t>Progress towards a more fluent style of moving, with developing control and grace.</a:t>
            </a:r>
          </a:p>
          <a:p>
            <a:pPr algn="just"/>
            <a:r>
              <a:rPr lang="en-GB" sz="800" dirty="0">
                <a:solidFill>
                  <a:srgbClr val="FF0000"/>
                </a:solidFill>
                <a:latin typeface="Sassoon Infant Std" panose="020B0503020103030203" pitchFamily="34" charset="0"/>
              </a:rPr>
              <a:t>Combine different movements with ease and fluency.</a:t>
            </a:r>
          </a:p>
          <a:p>
            <a:pPr algn="just"/>
            <a:r>
              <a:rPr lang="en-GB" sz="800" dirty="0">
                <a:solidFill>
                  <a:schemeClr val="accent6"/>
                </a:solidFill>
                <a:latin typeface="Sassoon Infant Std" panose="020B0503020103030203" pitchFamily="34" charset="0"/>
              </a:rPr>
              <a:t>Demonstrate strength, balance and coordination when playing</a:t>
            </a:r>
            <a:r>
              <a:rPr lang="en-GB" sz="800" dirty="0">
                <a:latin typeface="Sassoon Infant Std" panose="020B0503020103030203" pitchFamily="34" charset="0"/>
              </a:rPr>
              <a:t>. </a:t>
            </a:r>
            <a:endParaRPr lang="en-GB" sz="800" b="0" i="0" dirty="0">
              <a:solidFill>
                <a:srgbClr val="000000"/>
              </a:solidFill>
              <a:effectLst/>
              <a:latin typeface="Sassoon Infant Std" panose="020B0503020103030203" pitchFamily="34" charset="0"/>
            </a:endParaRPr>
          </a:p>
          <a:p>
            <a:r>
              <a:rPr lang="en-GB" sz="800" dirty="0">
                <a:solidFill>
                  <a:schemeClr val="tx1"/>
                </a:solidFill>
                <a:latin typeface="Sassoon Infant Std" panose="020B0503020103030203" pitchFamily="34" charset="0"/>
              </a:rPr>
              <a:t>Session 2:</a:t>
            </a:r>
            <a:r>
              <a:rPr lang="en-GB" sz="800" b="0" i="0" dirty="0">
                <a:solidFill>
                  <a:srgbClr val="000000"/>
                </a:solidFill>
                <a:effectLst/>
                <a:latin typeface="Sassoon Infant Std" panose="020B0503020103030203" pitchFamily="34" charset="0"/>
              </a:rPr>
              <a:t> To send a ball/throwing equipment with increasing accuracy. </a:t>
            </a:r>
          </a:p>
          <a:p>
            <a:pPr algn="just"/>
            <a:r>
              <a:rPr lang="en-GB" sz="800" dirty="0">
                <a:solidFill>
                  <a:srgbClr val="FF0000"/>
                </a:solidFill>
                <a:latin typeface="Sassoon Infant Std" panose="020B0503020103030203" pitchFamily="34" charset="0"/>
              </a:rPr>
              <a:t>Revise and refine the fundamental movement skills they have already acquired: jumping </a:t>
            </a:r>
            <a:endParaRPr lang="en-GB" sz="800" b="0" i="0" dirty="0">
              <a:solidFill>
                <a:srgbClr val="FF0000"/>
              </a:solidFill>
              <a:effectLst/>
              <a:highlight>
                <a:srgbClr val="FFFFFF"/>
              </a:highlight>
              <a:latin typeface="Sassoon Infant Std" panose="020B0503020103030203" pitchFamily="34" charset="0"/>
            </a:endParaRPr>
          </a:p>
          <a:p>
            <a:pPr algn="just"/>
            <a:r>
              <a:rPr lang="en-GB" sz="800" dirty="0">
                <a:solidFill>
                  <a:srgbClr val="FF0000"/>
                </a:solidFill>
                <a:latin typeface="Sassoon Infant Std" panose="020B0503020103030203" pitchFamily="34" charset="0"/>
              </a:rPr>
              <a:t>Progress towards a more fluent style of moving, with developing control and grace.</a:t>
            </a:r>
          </a:p>
          <a:p>
            <a:pPr algn="just"/>
            <a:r>
              <a:rPr lang="en-GB" sz="800" dirty="0">
                <a:solidFill>
                  <a:srgbClr val="FF0000"/>
                </a:solidFill>
                <a:latin typeface="Sassoon Infant Std" panose="020B0503020103030203" pitchFamily="34" charset="0"/>
              </a:rPr>
              <a:t>Combine different movements with ease and fluency.</a:t>
            </a:r>
          </a:p>
          <a:p>
            <a:pPr algn="just"/>
            <a:r>
              <a:rPr lang="en-GB" sz="800" dirty="0">
                <a:solidFill>
                  <a:srgbClr val="FF0000"/>
                </a:solidFill>
                <a:latin typeface="Sassoon Infant Std" panose="020B0503020103030203" pitchFamily="34" charset="0"/>
              </a:rPr>
              <a:t>Confidently and safely use a range of large and small apparatus indoors and outside, alone and in a group. </a:t>
            </a:r>
          </a:p>
          <a:p>
            <a:pPr algn="just"/>
            <a:r>
              <a:rPr lang="en-GB" sz="800" dirty="0">
                <a:solidFill>
                  <a:srgbClr val="FF0000"/>
                </a:solidFill>
                <a:latin typeface="Sassoon Infant Std" panose="020B0503020103030203" pitchFamily="34" charset="0"/>
              </a:rPr>
              <a:t>Develop overall body-strength, balance, co-ordination and agility.</a:t>
            </a:r>
          </a:p>
          <a:p>
            <a:pPr algn="just"/>
            <a:r>
              <a:rPr lang="en-GB" sz="800" dirty="0">
                <a:solidFill>
                  <a:schemeClr val="accent6"/>
                </a:solidFill>
                <a:latin typeface="Sassoon Infant Std" panose="020B0503020103030203" pitchFamily="34" charset="0"/>
              </a:rPr>
              <a:t>Move energetically, such as running, jumping, dancing, hopping, skipping and climbing.</a:t>
            </a:r>
          </a:p>
          <a:p>
            <a:r>
              <a:rPr lang="en-GB" sz="800" dirty="0">
                <a:solidFill>
                  <a:schemeClr val="tx1"/>
                </a:solidFill>
                <a:latin typeface="Sassoon Infant Std" panose="020B0503020103030203" pitchFamily="34" charset="0"/>
              </a:rPr>
              <a:t>Session 3:</a:t>
            </a:r>
            <a:r>
              <a:rPr lang="en-GB" sz="800" b="0" i="0" dirty="0">
                <a:solidFill>
                  <a:srgbClr val="000000"/>
                </a:solidFill>
                <a:effectLst/>
                <a:latin typeface="Sassoon Infant Std" panose="020B0503020103030203" pitchFamily="34" charset="0"/>
              </a:rPr>
              <a:t> </a:t>
            </a:r>
            <a:r>
              <a:rPr lang="en-GB" sz="800" b="0" i="0" dirty="0">
                <a:solidFill>
                  <a:schemeClr val="tx1"/>
                </a:solidFill>
                <a:effectLst/>
                <a:latin typeface="Sassoon Infant Std" panose="020B0503020103030203" pitchFamily="34" charset="0"/>
              </a:rPr>
              <a:t>To jump and land appropriately.</a:t>
            </a:r>
            <a:endParaRPr lang="en-GB" sz="800" dirty="0">
              <a:solidFill>
                <a:schemeClr val="tx1"/>
              </a:solidFill>
              <a:latin typeface="Sassoon Infant Std" panose="020B0503020103030203" pitchFamily="34" charset="0"/>
            </a:endParaRPr>
          </a:p>
          <a:p>
            <a:r>
              <a:rPr lang="en-GB" sz="800" dirty="0">
                <a:solidFill>
                  <a:srgbClr val="FF0000"/>
                </a:solidFill>
                <a:latin typeface="Sassoon Infant Std" panose="020B0503020103030203" pitchFamily="34" charset="0"/>
              </a:rPr>
              <a:t>Revise and refine the fundamental movement skills they have already acquired: - rolling </a:t>
            </a:r>
          </a:p>
          <a:p>
            <a:r>
              <a:rPr lang="en-GB" sz="800" dirty="0">
                <a:solidFill>
                  <a:schemeClr val="accent6"/>
                </a:solidFill>
                <a:latin typeface="Sassoon Infant Std" panose="020B0503020103030203" pitchFamily="34" charset="0"/>
              </a:rPr>
              <a:t>Demonstrate strength, balance and coordination when playing. •</a:t>
            </a:r>
          </a:p>
          <a:p>
            <a:r>
              <a:rPr lang="en-GB" sz="800" dirty="0">
                <a:solidFill>
                  <a:schemeClr val="accent6"/>
                </a:solidFill>
                <a:latin typeface="Sassoon Infant Std" panose="020B0503020103030203" pitchFamily="34" charset="0"/>
              </a:rPr>
              <a:t>Move energetically, such as running, jumping, dancing, hopping, skipping and climbing.</a:t>
            </a:r>
          </a:p>
          <a:p>
            <a:r>
              <a:rPr lang="en-GB" sz="800" dirty="0">
                <a:solidFill>
                  <a:schemeClr val="tx1"/>
                </a:solidFill>
                <a:latin typeface="Sassoon Infant Std" panose="020B0503020103030203" pitchFamily="34" charset="0"/>
              </a:rPr>
              <a:t>Session 4:</a:t>
            </a:r>
            <a:r>
              <a:rPr lang="en-GB" sz="800" b="0" i="0" dirty="0">
                <a:solidFill>
                  <a:srgbClr val="000000"/>
                </a:solidFill>
                <a:effectLst/>
                <a:latin typeface="Sassoon Infant Std" panose="020B0503020103030203" pitchFamily="34" charset="0"/>
              </a:rPr>
              <a:t> To climb over and under through climbing equipment.</a:t>
            </a:r>
          </a:p>
          <a:p>
            <a:r>
              <a:rPr lang="en-GB" sz="800" dirty="0">
                <a:solidFill>
                  <a:srgbClr val="FF0000"/>
                </a:solidFill>
                <a:latin typeface="Sassoon Infant Std" panose="020B0503020103030203" pitchFamily="34" charset="0"/>
              </a:rPr>
              <a:t>Confidently and safely use a range of large and small apparatus indoors and outside, alone and in a group. </a:t>
            </a:r>
          </a:p>
          <a:p>
            <a:r>
              <a:rPr lang="en-GB" sz="800" dirty="0">
                <a:solidFill>
                  <a:schemeClr val="accent6"/>
                </a:solidFill>
                <a:latin typeface="Sassoon Infant Std" panose="020B0503020103030203" pitchFamily="34" charset="0"/>
              </a:rPr>
              <a:t>Demonstrate strength, balance and coordination when playing</a:t>
            </a:r>
            <a:endParaRPr lang="en-GB" sz="800" dirty="0">
              <a:solidFill>
                <a:schemeClr val="tx1"/>
              </a:solidFill>
              <a:latin typeface="Sassoon Infant Std" panose="020B0503020103030203" pitchFamily="34" charset="0"/>
            </a:endParaRPr>
          </a:p>
          <a:p>
            <a:r>
              <a:rPr lang="en-GB" sz="800" dirty="0">
                <a:solidFill>
                  <a:schemeClr val="tx1"/>
                </a:solidFill>
                <a:latin typeface="Sassoon Infant Std" panose="020B0503020103030203" pitchFamily="34" charset="0"/>
              </a:rPr>
              <a:t>Session 5:</a:t>
            </a:r>
            <a:r>
              <a:rPr lang="en-GB" sz="800" b="0" i="0" dirty="0">
                <a:solidFill>
                  <a:srgbClr val="000000"/>
                </a:solidFill>
                <a:effectLst/>
                <a:latin typeface="Sassoon Infant Std" panose="020B0503020103030203" pitchFamily="34" charset="0"/>
              </a:rPr>
              <a:t> To practice throwing overarm.</a:t>
            </a:r>
          </a:p>
          <a:p>
            <a:r>
              <a:rPr lang="en-GB" sz="800" dirty="0">
                <a:solidFill>
                  <a:srgbClr val="FF0000"/>
                </a:solidFill>
                <a:latin typeface="Sassoon Infant Std" panose="020B0503020103030203" pitchFamily="34" charset="0"/>
              </a:rPr>
              <a:t>Confidently and safely use a range of large and small apparatus indoors and outside, alone and in a group. </a:t>
            </a:r>
          </a:p>
          <a:p>
            <a:r>
              <a:rPr lang="en-GB" sz="800" dirty="0">
                <a:solidFill>
                  <a:schemeClr val="accent6"/>
                </a:solidFill>
                <a:latin typeface="Sassoon Infant Std" panose="020B0503020103030203" pitchFamily="34" charset="0"/>
              </a:rPr>
              <a:t>Demonstrate strength, balance and coordination when playing. •</a:t>
            </a:r>
            <a:endParaRPr lang="en-GB" sz="800" dirty="0">
              <a:solidFill>
                <a:schemeClr val="tx1"/>
              </a:solidFill>
              <a:latin typeface="Sassoon Infant Std" panose="020B0503020103030203" pitchFamily="34" charset="0"/>
            </a:endParaRPr>
          </a:p>
          <a:p>
            <a:r>
              <a:rPr lang="en-GB" sz="800" dirty="0">
                <a:solidFill>
                  <a:schemeClr val="tx1"/>
                </a:solidFill>
                <a:latin typeface="Sassoon Infant Std" panose="020B0503020103030203" pitchFamily="34" charset="0"/>
              </a:rPr>
              <a:t>Session 6:</a:t>
            </a:r>
            <a:r>
              <a:rPr lang="en-GB" sz="800" b="0" i="0" dirty="0">
                <a:solidFill>
                  <a:srgbClr val="000000"/>
                </a:solidFill>
                <a:effectLst/>
                <a:latin typeface="Sassoon Infant Std" panose="020B0503020103030203" pitchFamily="34" charset="0"/>
              </a:rPr>
              <a:t> To revise fundamental movement skills covered in the unit.</a:t>
            </a:r>
            <a:endParaRPr lang="en-GB" sz="800" dirty="0">
              <a:solidFill>
                <a:schemeClr val="tx1"/>
              </a:solidFill>
              <a:latin typeface="Sassoon Infant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53E9EC2-AB11-4D43-919F-7B4A26B5D983}"/>
              </a:ext>
            </a:extLst>
          </p:cNvPr>
          <p:cNvSpPr/>
          <p:nvPr/>
        </p:nvSpPr>
        <p:spPr>
          <a:xfrm>
            <a:off x="8230055" y="407504"/>
            <a:ext cx="3629146" cy="6134912"/>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r>
              <a:rPr lang="en-GB" sz="1100" dirty="0">
                <a:latin typeface="Sassoon Primary Std" panose="020B0503020103030203" pitchFamily="34" charset="0"/>
              </a:rPr>
              <a:t>Personal Social and Emotional Development:</a:t>
            </a:r>
          </a:p>
          <a:p>
            <a:pPr algn="ctr"/>
            <a:r>
              <a:rPr lang="en-GB" sz="1100" dirty="0">
                <a:latin typeface="Sassoon Primary Std" panose="020B0503020103030203" pitchFamily="34" charset="0"/>
              </a:rPr>
              <a:t>School Value: Responsibility</a:t>
            </a:r>
          </a:p>
          <a:p>
            <a:pPr algn="ctr"/>
            <a:r>
              <a:rPr lang="en-GB" sz="900" dirty="0">
                <a:latin typeface="Sassoon Primary Std" panose="020B0503020103030203" pitchFamily="34" charset="0"/>
              </a:rPr>
              <a:t>Session 1: Discuss term responsibility, ask children to talk about what it means to them. Read “Rainbow helps out at home” (One Decision) Children to answer questions from the story and record in floor book</a:t>
            </a:r>
          </a:p>
          <a:p>
            <a:r>
              <a:rPr lang="en-GB" sz="900" dirty="0">
                <a:solidFill>
                  <a:schemeClr val="accent1"/>
                </a:solidFill>
                <a:latin typeface="Sassoon Primary Std" panose="020B0503020103030203" pitchFamily="34" charset="0"/>
              </a:rPr>
              <a:t>Develop their sense of responsibility and membership of a community.</a:t>
            </a:r>
          </a:p>
          <a:p>
            <a:r>
              <a:rPr lang="en-GB" sz="900" dirty="0">
                <a:solidFill>
                  <a:schemeClr val="accent1"/>
                </a:solidFill>
                <a:latin typeface="Sassoon Primary Std" panose="020B0503020103030203" pitchFamily="34" charset="0"/>
              </a:rPr>
              <a:t>Talk with others to solve conflicts.</a:t>
            </a:r>
          </a:p>
          <a:p>
            <a:r>
              <a:rPr lang="en-GB" sz="900" dirty="0">
                <a:solidFill>
                  <a:srgbClr val="FF0000"/>
                </a:solidFill>
                <a:latin typeface="Sassoon Primary Std" panose="020B0503020103030203" pitchFamily="34" charset="0"/>
              </a:rPr>
              <a:t>Think about the perspectives of others</a:t>
            </a:r>
          </a:p>
          <a:p>
            <a:r>
              <a:rPr lang="en-GB" sz="900" dirty="0">
                <a:solidFill>
                  <a:schemeClr val="accent6"/>
                </a:solidFill>
                <a:latin typeface="Sassoon Primary Std" panose="020B0503020103030203" pitchFamily="34" charset="0"/>
              </a:rPr>
              <a:t>Show sensitivity to their own and to others’ needs.</a:t>
            </a:r>
            <a:r>
              <a:rPr lang="en-GB" sz="900" dirty="0">
                <a:latin typeface="Sassoon Primary Std" panose="020B0503020103030203" pitchFamily="34" charset="0"/>
              </a:rPr>
              <a:t> </a:t>
            </a:r>
          </a:p>
          <a:p>
            <a:r>
              <a:rPr lang="en-GB" sz="900" dirty="0">
                <a:latin typeface="Sassoon Primary Std" panose="020B0503020103030203" pitchFamily="34" charset="0"/>
              </a:rPr>
              <a:t>Session 2: How can we show responsibility to our world? Using photo stimuli of pollution/not caring for the world/dropping litter. Children to discuss the ‘jobs’ that they can do to support our world. Record in floor book. </a:t>
            </a:r>
          </a:p>
          <a:p>
            <a:r>
              <a:rPr lang="en-GB" sz="900" dirty="0">
                <a:solidFill>
                  <a:schemeClr val="accent1"/>
                </a:solidFill>
                <a:latin typeface="Sassoon Primary Std" panose="020B0503020103030203" pitchFamily="34" charset="0"/>
              </a:rPr>
              <a:t>Develop their sense of responsibility and membership of a community.</a:t>
            </a:r>
          </a:p>
          <a:p>
            <a:r>
              <a:rPr lang="en-GB" sz="900" dirty="0">
                <a:solidFill>
                  <a:schemeClr val="accent1"/>
                </a:solidFill>
                <a:latin typeface="Sassoon Primary Std" panose="020B0503020103030203" pitchFamily="34" charset="0"/>
              </a:rPr>
              <a:t>Talk with others to solve conflicts.</a:t>
            </a:r>
          </a:p>
          <a:p>
            <a:r>
              <a:rPr lang="en-GB" sz="900" dirty="0">
                <a:solidFill>
                  <a:srgbClr val="FF0000"/>
                </a:solidFill>
                <a:latin typeface="Sassoon Primary Std" panose="020B0503020103030203" pitchFamily="34" charset="0"/>
              </a:rPr>
              <a:t>Think about the perspectives of others</a:t>
            </a:r>
          </a:p>
          <a:p>
            <a:r>
              <a:rPr lang="en-GB" sz="900" dirty="0">
                <a:solidFill>
                  <a:schemeClr val="accent6"/>
                </a:solidFill>
                <a:latin typeface="Sassoon Primary Std" panose="020B0503020103030203" pitchFamily="34" charset="0"/>
              </a:rPr>
              <a:t>Show sensitivity to their own and to others’ needs.</a:t>
            </a:r>
            <a:r>
              <a:rPr lang="en-GB" sz="900" dirty="0">
                <a:latin typeface="Sassoon Primary Std" panose="020B0503020103030203" pitchFamily="34" charset="0"/>
              </a:rPr>
              <a:t> </a:t>
            </a:r>
            <a:endParaRPr lang="en-GB" sz="900" dirty="0"/>
          </a:p>
          <a:p>
            <a:r>
              <a:rPr lang="en-GB" sz="900" dirty="0">
                <a:latin typeface="Sassoon Primary Std" panose="020B0503020103030203" pitchFamily="34" charset="0"/>
              </a:rPr>
              <a:t>Session 3:How can we show responsibility to each other at school? Read “Have you filled a bucket today” Have a range of scenario cards for children to discuss how to problem solve. </a:t>
            </a:r>
          </a:p>
          <a:p>
            <a:r>
              <a:rPr lang="en-GB" sz="900" dirty="0">
                <a:solidFill>
                  <a:schemeClr val="accent1"/>
                </a:solidFill>
                <a:latin typeface="Sassoon Primary Std" panose="020B0503020103030203" pitchFamily="34" charset="0"/>
              </a:rPr>
              <a:t>Develop their sense of responsibility and membership of a community.</a:t>
            </a:r>
          </a:p>
          <a:p>
            <a:r>
              <a:rPr lang="en-GB" sz="900" dirty="0">
                <a:solidFill>
                  <a:schemeClr val="accent1"/>
                </a:solidFill>
                <a:latin typeface="Sassoon Primary Std" panose="020B0503020103030203" pitchFamily="34" charset="0"/>
              </a:rPr>
              <a:t>Talk with others to solve conflicts.</a:t>
            </a:r>
          </a:p>
          <a:p>
            <a:r>
              <a:rPr lang="en-GB" sz="900" dirty="0">
                <a:solidFill>
                  <a:srgbClr val="FF0000"/>
                </a:solidFill>
                <a:latin typeface="Sassoon Primary Std" panose="020B0503020103030203" pitchFamily="34" charset="0"/>
              </a:rPr>
              <a:t>Think about the perspectives of others</a:t>
            </a:r>
          </a:p>
          <a:p>
            <a:r>
              <a:rPr lang="en-GB" sz="900" dirty="0">
                <a:solidFill>
                  <a:schemeClr val="accent6"/>
                </a:solidFill>
                <a:latin typeface="Sassoon Primary Std" panose="020B0503020103030203" pitchFamily="34" charset="0"/>
              </a:rPr>
              <a:t>Show sensitivity to their own and to others’ needs.</a:t>
            </a:r>
            <a:r>
              <a:rPr lang="en-GB" sz="900" dirty="0">
                <a:latin typeface="Sassoon Primary Std" panose="020B0503020103030203" pitchFamily="34" charset="0"/>
              </a:rPr>
              <a:t> </a:t>
            </a:r>
            <a:endParaRPr lang="en-GB" dirty="0"/>
          </a:p>
          <a:p>
            <a:r>
              <a:rPr lang="en-GB" sz="900" dirty="0">
                <a:latin typeface="Sassoon Primary Std" panose="020B0503020103030203" pitchFamily="34" charset="0"/>
              </a:rPr>
              <a:t>Value: Independence</a:t>
            </a:r>
          </a:p>
          <a:p>
            <a:r>
              <a:rPr lang="en-GB" sz="900" dirty="0">
                <a:latin typeface="Sassoon Primary Std" panose="020B0503020103030203" pitchFamily="34" charset="0"/>
              </a:rPr>
              <a:t>Session: 4 Visit from a Dentist to discuss keeping our teeth healthy. Link to responsibility value that it is something we must do for ourselves. Order teeth brushing routine.</a:t>
            </a:r>
          </a:p>
          <a:p>
            <a:r>
              <a:rPr lang="en-GB" sz="900" dirty="0">
                <a:solidFill>
                  <a:schemeClr val="accent1"/>
                </a:solidFill>
                <a:latin typeface="Sassoon Primary Std" panose="020B0503020103030203" pitchFamily="34" charset="0"/>
              </a:rPr>
              <a:t>Be increasingly independent in meeting their own care needs, e.g. brushing teeth,</a:t>
            </a:r>
          </a:p>
          <a:p>
            <a:r>
              <a:rPr lang="en-GB" sz="900" dirty="0">
                <a:solidFill>
                  <a:srgbClr val="FF0000"/>
                </a:solidFill>
                <a:latin typeface="Sassoon Primary Std" panose="020B0503020103030203" pitchFamily="34" charset="0"/>
              </a:rPr>
              <a:t>Know and talk about the different factors that support their overall health and wellbeing: - toothbrushing</a:t>
            </a:r>
          </a:p>
          <a:p>
            <a:r>
              <a:rPr lang="en-GB" sz="900" dirty="0">
                <a:solidFill>
                  <a:schemeClr val="accent6"/>
                </a:solidFill>
                <a:latin typeface="Sassoon Primary Std" panose="020B0503020103030203" pitchFamily="34" charset="0"/>
              </a:rPr>
              <a:t>Manage their own basic hygiene and personal needs.</a:t>
            </a:r>
          </a:p>
          <a:p>
            <a:r>
              <a:rPr lang="en-GB" sz="900" dirty="0">
                <a:solidFill>
                  <a:schemeClr val="tx1"/>
                </a:solidFill>
                <a:latin typeface="Sassoon Primary Std" panose="020B0503020103030203" pitchFamily="34" charset="0"/>
              </a:rPr>
              <a:t>Session 5: Read story “Shhh this book is sleeping”/yellows bedtime (one decision)answer questions from the story and record in floor book, discuss responsibility of keeping healthy by adopting a good sleep routine. </a:t>
            </a:r>
          </a:p>
          <a:p>
            <a:r>
              <a:rPr lang="en-GB" sz="900" dirty="0">
                <a:solidFill>
                  <a:schemeClr val="accent1"/>
                </a:solidFill>
                <a:latin typeface="Sassoon Primary Std" panose="020B0503020103030203" pitchFamily="34" charset="0"/>
              </a:rPr>
              <a:t>Be increasingly independent in meeting their own care needs, e.g brushing teeth,</a:t>
            </a:r>
          </a:p>
          <a:p>
            <a:r>
              <a:rPr lang="en-GB" sz="900" dirty="0">
                <a:solidFill>
                  <a:srgbClr val="FF0000"/>
                </a:solidFill>
                <a:latin typeface="Sassoon Primary Std" panose="020B0503020103030203" pitchFamily="34" charset="0"/>
              </a:rPr>
              <a:t>Know and talk about the different factors that support their overall health and wellbeing: - toothbrushing</a:t>
            </a:r>
          </a:p>
          <a:p>
            <a:r>
              <a:rPr lang="en-GB" sz="900" dirty="0">
                <a:solidFill>
                  <a:schemeClr val="accent6"/>
                </a:solidFill>
                <a:latin typeface="Sassoon Primary Std" panose="020B0503020103030203" pitchFamily="34" charset="0"/>
              </a:rPr>
              <a:t>Manage their own basic hygiene and personal needs.</a:t>
            </a:r>
          </a:p>
          <a:p>
            <a:r>
              <a:rPr lang="en-GB" sz="900" dirty="0">
                <a:solidFill>
                  <a:schemeClr val="tx1"/>
                </a:solidFill>
                <a:latin typeface="Sassoon Primary Std" panose="020B0503020103030203" pitchFamily="34" charset="0"/>
              </a:rPr>
              <a:t>Discovery Table: Teeth, toothbrushes, photo stimulus,</a:t>
            </a:r>
          </a:p>
          <a:p>
            <a:endParaRPr lang="en-GB" sz="900" dirty="0">
              <a:solidFill>
                <a:schemeClr val="tx1"/>
              </a:solidFill>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10" name="Rectangle 9">
            <a:extLst>
              <a:ext uri="{FF2B5EF4-FFF2-40B4-BE49-F238E27FC236}">
                <a16:creationId xmlns:a16="http://schemas.microsoft.com/office/drawing/2014/main" id="{24D118C2-6EB6-46BC-96F4-39A9E4711830}"/>
              </a:ext>
            </a:extLst>
          </p:cNvPr>
          <p:cNvSpPr/>
          <p:nvPr/>
        </p:nvSpPr>
        <p:spPr>
          <a:xfrm>
            <a:off x="4152899" y="2182882"/>
            <a:ext cx="3886200" cy="4359534"/>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pPr algn="ctr"/>
            <a:r>
              <a:rPr lang="en-GB" sz="1100" b="1" dirty="0">
                <a:latin typeface="Sassoon Primary Std" panose="020B0503020103030203" pitchFamily="34" charset="0"/>
              </a:rPr>
              <a:t>Communication and Language</a:t>
            </a:r>
            <a:r>
              <a:rPr lang="en-GB" sz="1100" dirty="0">
                <a:latin typeface="Sassoon Primary Std" panose="020B0503020103030203" pitchFamily="34" charset="0"/>
              </a:rPr>
              <a:t>:</a:t>
            </a:r>
          </a:p>
          <a:p>
            <a:r>
              <a:rPr lang="en-GB" sz="900" dirty="0">
                <a:latin typeface="Sassoon Primary Std" panose="020B0503020103030203" pitchFamily="34" charset="0"/>
              </a:rPr>
              <a:t>Session 1: Introduce new theme using driver pictures. Children to talk about what they can see and talking about them. Children to use talking partners to highlight what they would like to learn more about during the topic. </a:t>
            </a:r>
          </a:p>
          <a:p>
            <a:r>
              <a:rPr lang="en-GB" sz="900" dirty="0">
                <a:latin typeface="Sassoon Primary Std" panose="020B0503020103030203" pitchFamily="34" charset="0"/>
              </a:rPr>
              <a:t>Session 2: Children to create an Inuit igloo using sugar cubes. Children to work together to create shape and roof to igloo. </a:t>
            </a:r>
          </a:p>
          <a:p>
            <a:r>
              <a:rPr lang="en-GB" sz="900" dirty="0">
                <a:latin typeface="Sassoon Primary Std" panose="020B0503020103030203" pitchFamily="34" charset="0"/>
              </a:rPr>
              <a:t>Session 3: what is in the box - arctic animals. Children to guess what animal is the box by asking questions. </a:t>
            </a:r>
          </a:p>
          <a:p>
            <a:r>
              <a:rPr lang="en-GB" sz="900" dirty="0">
                <a:latin typeface="Sassoon Primary Std" panose="020B0503020103030203" pitchFamily="34" charset="0"/>
              </a:rPr>
              <a:t>Session 4: Play what animal can you see? Using photo clips of parts of arctic animals children to describe what they can see. In talking partners children to give reasons why they have chosen the animal without fully seeing it.</a:t>
            </a:r>
          </a:p>
          <a:p>
            <a:r>
              <a:rPr lang="en-GB" sz="700" dirty="0">
                <a:solidFill>
                  <a:schemeClr val="accent1"/>
                </a:solidFill>
                <a:latin typeface="Sassoon Primary Std" panose="020B0503020103030203" pitchFamily="34" charset="0"/>
              </a:rPr>
              <a:t>Pay attention to more than one thing at a time, which can be difficult.</a:t>
            </a:r>
          </a:p>
          <a:p>
            <a:r>
              <a:rPr lang="en-GB" sz="700" dirty="0">
                <a:solidFill>
                  <a:schemeClr val="accent1"/>
                </a:solidFill>
                <a:latin typeface="Sassoon Primary Std" panose="020B0503020103030203" pitchFamily="34" charset="0"/>
              </a:rPr>
              <a:t>Use a wider range of vocabulary</a:t>
            </a:r>
          </a:p>
          <a:p>
            <a:r>
              <a:rPr lang="en-GB" sz="700" dirty="0">
                <a:solidFill>
                  <a:schemeClr val="accent1"/>
                </a:solidFill>
                <a:latin typeface="Sassoon Primary Std" panose="020B0503020103030203" pitchFamily="34" charset="0"/>
              </a:rPr>
              <a:t>Be able to express a point of view and to debate when they disagree with an adult or a friend, using words as well as actions.</a:t>
            </a:r>
          </a:p>
          <a:p>
            <a:r>
              <a:rPr lang="en-GB" sz="700" dirty="0">
                <a:solidFill>
                  <a:schemeClr val="accent1"/>
                </a:solidFill>
                <a:latin typeface="Sassoon Primary Std" panose="020B0503020103030203" pitchFamily="34" charset="0"/>
              </a:rPr>
              <a:t>Use talk to organise themselves and their play: “Let’s go on a bus... you sit there... I’ll be the driver.”</a:t>
            </a:r>
            <a:endParaRPr lang="en-GB" sz="900" dirty="0"/>
          </a:p>
          <a:p>
            <a:r>
              <a:rPr lang="en-GB" sz="700" dirty="0">
                <a:solidFill>
                  <a:srgbClr val="FF0000"/>
                </a:solidFill>
                <a:latin typeface="Sassoon Primary Std" panose="020B0503020103030203" pitchFamily="34" charset="0"/>
              </a:rPr>
              <a:t>Use new vocabulary in different contexts.</a:t>
            </a:r>
          </a:p>
          <a:p>
            <a:r>
              <a:rPr lang="en-GB" sz="700" dirty="0">
                <a:solidFill>
                  <a:srgbClr val="FF0000"/>
                </a:solidFill>
                <a:latin typeface="Sassoon Primary Std" panose="020B0503020103030203" pitchFamily="34" charset="0"/>
              </a:rPr>
              <a:t>Understand how to listen carefully and why listening is important. </a:t>
            </a:r>
          </a:p>
          <a:p>
            <a:r>
              <a:rPr lang="en-GB" sz="700" dirty="0">
                <a:solidFill>
                  <a:srgbClr val="FF0000"/>
                </a:solidFill>
                <a:latin typeface="Sassoon Primary Std" panose="020B0503020103030203" pitchFamily="34" charset="0"/>
              </a:rPr>
              <a:t>Learn new vocabulary. </a:t>
            </a:r>
          </a:p>
          <a:p>
            <a:r>
              <a:rPr lang="en-GB" sz="700" dirty="0">
                <a:solidFill>
                  <a:srgbClr val="FF0000"/>
                </a:solidFill>
                <a:latin typeface="Sassoon Primary Std" panose="020B0503020103030203" pitchFamily="34" charset="0"/>
              </a:rPr>
              <a:t>Use new vocabulary through the day. </a:t>
            </a:r>
          </a:p>
          <a:p>
            <a:r>
              <a:rPr lang="en-GB" sz="700" dirty="0">
                <a:solidFill>
                  <a:srgbClr val="FF0000"/>
                </a:solidFill>
                <a:latin typeface="Sassoon Primary Std" panose="020B0503020103030203" pitchFamily="34" charset="0"/>
              </a:rPr>
              <a:t>Ask questions to find out more and to check they understand what has been said to them. </a:t>
            </a:r>
          </a:p>
          <a:p>
            <a:r>
              <a:rPr lang="en-GB" sz="700" dirty="0">
                <a:solidFill>
                  <a:srgbClr val="FF0000"/>
                </a:solidFill>
                <a:latin typeface="Sassoon Primary Std" panose="020B0503020103030203" pitchFamily="34" charset="0"/>
              </a:rPr>
              <a:t>Articulate their ideas and thoughts in well-formed sentences. </a:t>
            </a:r>
          </a:p>
          <a:p>
            <a:r>
              <a:rPr lang="en-GB" sz="700" dirty="0">
                <a:solidFill>
                  <a:srgbClr val="FF0000"/>
                </a:solidFill>
                <a:latin typeface="Sassoon Primary Std" panose="020B0503020103030203" pitchFamily="34" charset="0"/>
              </a:rPr>
              <a:t>Connect one idea or action to another using a range of connectives. </a:t>
            </a:r>
          </a:p>
          <a:p>
            <a:r>
              <a:rPr lang="en-GB" sz="700" dirty="0">
                <a:solidFill>
                  <a:srgbClr val="FF0000"/>
                </a:solidFill>
                <a:latin typeface="Sassoon Primary Std" panose="020B0503020103030203" pitchFamily="34" charset="0"/>
              </a:rPr>
              <a:t> Describe events in some detail. </a:t>
            </a:r>
          </a:p>
          <a:p>
            <a:r>
              <a:rPr lang="en-GB" sz="700" dirty="0">
                <a:solidFill>
                  <a:srgbClr val="FF0000"/>
                </a:solidFill>
                <a:latin typeface="Sassoon Primary Std" panose="020B0503020103030203" pitchFamily="34" charset="0"/>
              </a:rPr>
              <a:t> Use talk to help work out problems and organise thinking and activities, and to explain how things work and why they might happen</a:t>
            </a:r>
          </a:p>
          <a:p>
            <a:r>
              <a:rPr lang="en-GB" sz="800" dirty="0">
                <a:solidFill>
                  <a:schemeClr val="accent6"/>
                </a:solidFill>
                <a:latin typeface="Sassoon Primary Std" panose="020B0503020103030203" pitchFamily="34" charset="0"/>
              </a:rPr>
              <a:t>Participate in small group, class and one-to-one discussions, offering their own ideas, using recently introduced vocabulary. </a:t>
            </a:r>
          </a:p>
          <a:p>
            <a:r>
              <a:rPr lang="en-GB" sz="800" dirty="0">
                <a:solidFill>
                  <a:schemeClr val="accent6"/>
                </a:solidFill>
                <a:latin typeface="Sassoon Primary Std" panose="020B0503020103030203" pitchFamily="34" charset="0"/>
              </a:rPr>
              <a:t>Offer explanations for why things might happen, making use of recently introduced vocabulary from stories, non-fiction, rhymes and poems when appropriate.</a:t>
            </a:r>
          </a:p>
          <a:p>
            <a:r>
              <a:rPr lang="en-GB" sz="800" dirty="0">
                <a:solidFill>
                  <a:schemeClr val="accent6"/>
                </a:solidFill>
                <a:latin typeface="Sassoon Primary Std" panose="020B0503020103030203" pitchFamily="34" charset="0"/>
              </a:rPr>
              <a:t>Listen attentively and respond to what they hear with relevant questions, comments and actions when being read to and during whole class discussions and small group interactions</a:t>
            </a:r>
          </a:p>
          <a:p>
            <a:r>
              <a:rPr lang="en-GB" sz="800" dirty="0">
                <a:solidFill>
                  <a:schemeClr val="accent6"/>
                </a:solidFill>
                <a:latin typeface="Sassoon Primary Std" panose="020B0503020103030203" pitchFamily="34" charset="0"/>
              </a:rPr>
              <a:t>Hold conversation when engaged in back-and-forth exchanges with their teacher and peers</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6769" y="1358102"/>
            <a:ext cx="348975" cy="350844"/>
          </a:xfrm>
          <a:prstGeom prst="rect">
            <a:avLst/>
          </a:prstGeom>
        </p:spPr>
      </p:pic>
    </p:spTree>
    <p:extLst>
      <p:ext uri="{BB962C8B-B14F-4D97-AF65-F5344CB8AC3E}">
        <p14:creationId xmlns:p14="http://schemas.microsoft.com/office/powerpoint/2010/main" val="3129643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Spring 1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519808FF-6B30-426E-9433-EB8D181D1EAC}"/>
              </a:ext>
            </a:extLst>
          </p:cNvPr>
          <p:cNvSpPr/>
          <p:nvPr/>
        </p:nvSpPr>
        <p:spPr>
          <a:xfrm>
            <a:off x="545840"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r>
              <a:rPr lang="en-GB" sz="1100" b="1" dirty="0">
                <a:latin typeface="Sassoon Infant Std" panose="020B0503020103030203" pitchFamily="34" charset="0"/>
              </a:rPr>
              <a:t>Literacy </a:t>
            </a:r>
          </a:p>
          <a:p>
            <a:endParaRPr lang="en-GB" sz="1100" b="1" dirty="0">
              <a:latin typeface="Sassoon Infant Std" panose="020B0503020103030203" pitchFamily="34" charset="0"/>
            </a:endParaRPr>
          </a:p>
          <a:p>
            <a:r>
              <a:rPr lang="en-GB" sz="900" b="1" dirty="0"/>
              <a:t>Phonics – </a:t>
            </a:r>
            <a:r>
              <a:rPr lang="en-GB" sz="900" dirty="0"/>
              <a:t>Children to begin phase 3 GPCS up to </a:t>
            </a:r>
            <a:r>
              <a:rPr lang="en-GB" sz="900" dirty="0" err="1"/>
              <a:t>igh</a:t>
            </a:r>
            <a:r>
              <a:rPr lang="en-GB" sz="900" dirty="0"/>
              <a:t>. Writing of phase 2 tricky words in a simple sentence. Learning of tricky words he, she, me, be, we, was, my, you, they, her, all. Writing simple sentences with phase 2 GPCS and attempting longer words using phonetically plausible attempts.</a:t>
            </a:r>
          </a:p>
          <a:p>
            <a:endParaRPr lang="en-GB" sz="900" b="1" dirty="0"/>
          </a:p>
          <a:p>
            <a:r>
              <a:rPr lang="en-GB" sz="900" b="1" dirty="0"/>
              <a:t>Fiction – The curious Polar bear.</a:t>
            </a:r>
          </a:p>
          <a:p>
            <a:r>
              <a:rPr lang="en-US" sz="900" dirty="0"/>
              <a:t>The ice….</a:t>
            </a:r>
            <a:endParaRPr lang="en-GB" sz="900" dirty="0"/>
          </a:p>
          <a:p>
            <a:r>
              <a:rPr lang="en-US" sz="900" dirty="0"/>
              <a:t>The snow…</a:t>
            </a:r>
            <a:endParaRPr lang="en-GB" sz="900" dirty="0"/>
          </a:p>
          <a:p>
            <a:r>
              <a:rPr lang="en-US" sz="900" dirty="0"/>
              <a:t>Creative sentence using new vocabulary. </a:t>
            </a:r>
            <a:endParaRPr lang="en-GB" sz="900" dirty="0"/>
          </a:p>
          <a:p>
            <a:r>
              <a:rPr lang="en-US" sz="900" dirty="0"/>
              <a:t>The ice is…</a:t>
            </a:r>
            <a:endParaRPr lang="en-GB" sz="900" dirty="0"/>
          </a:p>
          <a:p>
            <a:r>
              <a:rPr lang="en-US" sz="900" dirty="0"/>
              <a:t>The snow is…</a:t>
            </a:r>
          </a:p>
          <a:p>
            <a:r>
              <a:rPr lang="en-US" sz="900" dirty="0"/>
              <a:t>Transcription of sentences.</a:t>
            </a:r>
            <a:endParaRPr lang="en-GB" sz="900" dirty="0"/>
          </a:p>
          <a:p>
            <a:r>
              <a:rPr lang="en-GB" b="1" dirty="0"/>
              <a:t>	</a:t>
            </a:r>
          </a:p>
          <a:p>
            <a:r>
              <a:rPr lang="en-GB" sz="900" b="1" dirty="0"/>
              <a:t>Non fiction – All about Winter</a:t>
            </a:r>
          </a:p>
          <a:p>
            <a:r>
              <a:rPr lang="en-GB" sz="900" dirty="0"/>
              <a:t>Create own, simple, information sentence to collate an information text.</a:t>
            </a:r>
          </a:p>
          <a:p>
            <a:r>
              <a:rPr lang="en-GB" sz="900" dirty="0"/>
              <a:t>Identifying key features of non – fiction – Title, Contents, page numbers, pictures, label, sentence with a fact.  </a:t>
            </a:r>
          </a:p>
          <a:p>
            <a:r>
              <a:rPr lang="en-GB" sz="900" dirty="0"/>
              <a:t>Share orally with buddies – S&amp;L focus.</a:t>
            </a:r>
          </a:p>
          <a:p>
            <a:endParaRPr lang="en-GB" sz="900" dirty="0"/>
          </a:p>
          <a:p>
            <a:r>
              <a:rPr lang="en-GB" sz="900" b="1" dirty="0"/>
              <a:t>Poetry – Winter’s here</a:t>
            </a:r>
          </a:p>
          <a:p>
            <a:r>
              <a:rPr lang="en-US" sz="1000" dirty="0"/>
              <a:t>Rhyming line…winter’s here, snows on the ground……all around.</a:t>
            </a:r>
          </a:p>
          <a:p>
            <a:r>
              <a:rPr lang="en-US" sz="1000" dirty="0"/>
              <a:t>Continue rhyming strings. </a:t>
            </a:r>
          </a:p>
          <a:p>
            <a:r>
              <a:rPr lang="en-US" sz="1000" dirty="0"/>
              <a:t>Create simple rhyming phrase.</a:t>
            </a:r>
          </a:p>
          <a:p>
            <a:r>
              <a:rPr lang="en-US" sz="1000" dirty="0"/>
              <a:t>Transcription of sentences.</a:t>
            </a:r>
          </a:p>
          <a:p>
            <a:endParaRPr lang="en-US" sz="1000" dirty="0"/>
          </a:p>
          <a:p>
            <a:r>
              <a:rPr lang="en-US" sz="1000" dirty="0"/>
              <a:t>See LAPS for key skills. </a:t>
            </a:r>
            <a:endParaRPr lang="en-GB" sz="1000"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8960C88D-C709-4C74-BB5D-88A69419E1C4}"/>
              </a:ext>
            </a:extLst>
          </p:cNvPr>
          <p:cNvSpPr/>
          <p:nvPr/>
        </p:nvSpPr>
        <p:spPr>
          <a:xfrm>
            <a:off x="8191502" y="666427"/>
            <a:ext cx="3629147" cy="3372835"/>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r>
              <a:rPr lang="en-GB" sz="1400" b="1" dirty="0">
                <a:latin typeface="Sassoon Primary Std" panose="020B0503020103030203" pitchFamily="34" charset="0"/>
              </a:rPr>
              <a:t>Expressive arts and Design </a:t>
            </a:r>
            <a:r>
              <a:rPr lang="en-GB" sz="1100" b="1" dirty="0">
                <a:latin typeface="Sassoon Primary Std" panose="020B0503020103030203" pitchFamily="34" charset="0"/>
              </a:rPr>
              <a:t>–</a:t>
            </a:r>
          </a:p>
          <a:p>
            <a:pPr algn="ctr"/>
            <a:r>
              <a:rPr lang="en-GB" sz="900" b="1" dirty="0">
                <a:latin typeface="Sassoon Primary Std" panose="020B0503020103030203" pitchFamily="34" charset="0"/>
              </a:rPr>
              <a:t>Art – Painting, Artist Study Kandinsky and Seurat</a:t>
            </a:r>
          </a:p>
          <a:p>
            <a:r>
              <a:rPr lang="en-GB" sz="900" dirty="0">
                <a:latin typeface="Sassoon Primary Std" panose="020B0503020103030203" pitchFamily="34" charset="0"/>
              </a:rPr>
              <a:t>Session1: Looking at the work of Kandinsky “squares with concentric circles” Children to describe what they can see and how it makes them feel. Looking at pictures from the arctic/northern lights, discuss the colours the children can see and how we can mix white and black to make the colours change from lighter to darker. In provision children to explore colour mixing.</a:t>
            </a:r>
          </a:p>
          <a:p>
            <a:r>
              <a:rPr lang="en-GB" sz="900" dirty="0">
                <a:latin typeface="Sassoon Primary Std" panose="020B0503020103030203" pitchFamily="34" charset="0"/>
              </a:rPr>
              <a:t>Session 2: Children to create their own circle pictures in the style of Kandinsky using the northern lights as colour stimulus. Encourage children to mix colour needed to make various shades of blues/greens and purples. </a:t>
            </a:r>
          </a:p>
          <a:p>
            <a:r>
              <a:rPr lang="en-GB" sz="900" dirty="0">
                <a:latin typeface="Sassoon Primary Std" panose="020B0503020103030203" pitchFamily="34" charset="0"/>
              </a:rPr>
              <a:t>Session 3: Introduce Seurat ask the children what they can see in the pictures and in talking partners discuss how Seurat painted. Make reference to circles/Yayoi Kasuma from previous term. In provision children to experiment using paint and cotton wool buds to create arctic inspired pictures.</a:t>
            </a:r>
          </a:p>
          <a:p>
            <a:r>
              <a:rPr lang="en-GB" sz="700" dirty="0">
                <a:solidFill>
                  <a:schemeClr val="accent1"/>
                </a:solidFill>
                <a:latin typeface="Sassoon Primary Std" panose="020B0503020103030203" pitchFamily="34" charset="0"/>
              </a:rPr>
              <a:t>Explore colour and colour-mixing</a:t>
            </a:r>
          </a:p>
          <a:p>
            <a:r>
              <a:rPr lang="en-GB" sz="700" dirty="0">
                <a:solidFill>
                  <a:srgbClr val="FF0000"/>
                </a:solidFill>
                <a:latin typeface="Sassoon Primary Std" panose="020B0503020103030203" pitchFamily="34" charset="0"/>
              </a:rPr>
              <a:t>Explore, use and refine a variety of artistic effects to express their ideas and feelings. • Return to and build on their previous learning, refining ideas and developing their ability to represent them. </a:t>
            </a:r>
          </a:p>
          <a:p>
            <a:r>
              <a:rPr lang="en-GB" sz="700" dirty="0">
                <a:solidFill>
                  <a:schemeClr val="accent6"/>
                </a:solidFill>
                <a:latin typeface="Sassoon Primary Std" panose="020B0503020103030203" pitchFamily="34" charset="0"/>
              </a:rPr>
              <a:t>Safely use and explore a variety of materials, tools and techniques, experimenting with colour, design, texture, form and function. </a:t>
            </a:r>
          </a:p>
          <a:p>
            <a:r>
              <a:rPr lang="en-GB" sz="700" dirty="0">
                <a:solidFill>
                  <a:schemeClr val="accent6"/>
                </a:solidFill>
                <a:latin typeface="Sassoon Primary Std" panose="020B0503020103030203" pitchFamily="34" charset="0"/>
              </a:rPr>
              <a:t>Share their creations, explaining the process they have used</a:t>
            </a:r>
          </a:p>
          <a:p>
            <a:pPr algn="ctr"/>
            <a:endParaRPr lang="en-GB" sz="1100" dirty="0">
              <a:latin typeface="Sassoon Primary Std" panose="020B0503020103030203" pitchFamily="34" charset="0"/>
            </a:endParaRPr>
          </a:p>
          <a:p>
            <a:endParaRPr lang="en-GB" sz="1100"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B9570CF-A298-4A8B-81CA-CE8A55A94466}"/>
              </a:ext>
            </a:extLst>
          </p:cNvPr>
          <p:cNvSpPr/>
          <p:nvPr/>
        </p:nvSpPr>
        <p:spPr>
          <a:xfrm>
            <a:off x="4403041"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latin typeface="Sassoon Primary Std" panose="020B0503020103030203" pitchFamily="34" charset="0"/>
            </a:endParaRPr>
          </a:p>
          <a:p>
            <a:pPr algn="ctr"/>
            <a:endParaRPr lang="en-GB" b="1" dirty="0">
              <a:latin typeface="Sassoon Primary Std" panose="020B0503020103030203" pitchFamily="34" charset="0"/>
            </a:endParaRPr>
          </a:p>
          <a:p>
            <a:pPr algn="ctr"/>
            <a:r>
              <a:rPr lang="en-GB" sz="1200" b="1" dirty="0">
                <a:latin typeface="Sassoon Primary Std" panose="020B0503020103030203" pitchFamily="34" charset="0"/>
              </a:rPr>
              <a:t>Maths</a:t>
            </a:r>
          </a:p>
          <a:p>
            <a:pPr algn="ctr"/>
            <a:endParaRPr lang="en-GB" sz="800" b="1" dirty="0">
              <a:solidFill>
                <a:srgbClr val="FF0000"/>
              </a:solidFill>
            </a:endParaRPr>
          </a:p>
          <a:p>
            <a:r>
              <a:rPr lang="en-GB" sz="1200" dirty="0"/>
              <a:t>Count and compare groups of numbers up to 10. </a:t>
            </a:r>
          </a:p>
          <a:p>
            <a:r>
              <a:rPr lang="en-GB" sz="1200" dirty="0"/>
              <a:t>- Partition sets of numbers up t0 and begin to recall addition and subtraction facts. </a:t>
            </a:r>
          </a:p>
          <a:p>
            <a:r>
              <a:rPr lang="en-GB" sz="1200" dirty="0"/>
              <a:t>- Find one more by adding and one fewer by taking away. </a:t>
            </a:r>
          </a:p>
          <a:p>
            <a:r>
              <a:rPr lang="en-GB" sz="1200" dirty="0"/>
              <a:t>- Use a part </a:t>
            </a:r>
            <a:r>
              <a:rPr lang="en-GB" sz="1200" dirty="0" err="1"/>
              <a:t>part</a:t>
            </a:r>
            <a:r>
              <a:rPr lang="en-GB" sz="1200" dirty="0"/>
              <a:t> whole to combine and takeaway up to 10. </a:t>
            </a:r>
          </a:p>
          <a:p>
            <a:r>
              <a:rPr lang="en-GB" sz="1200" dirty="0"/>
              <a:t>- Understand addition is combining and subtraction is taking away. </a:t>
            </a:r>
          </a:p>
          <a:p>
            <a:r>
              <a:rPr lang="en-GB" sz="1200" dirty="0"/>
              <a:t>- Compare length, width, height, mass and volume. </a:t>
            </a:r>
          </a:p>
          <a:p>
            <a:r>
              <a:rPr lang="en-GB" sz="1200" dirty="0"/>
              <a:t>- Sort and identify by a property. </a:t>
            </a:r>
          </a:p>
          <a:p>
            <a:r>
              <a:rPr lang="en-GB" sz="1200" dirty="0"/>
              <a:t>- AB patterns </a:t>
            </a:r>
            <a:endParaRPr lang="en-GB" sz="1200"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4" name="Rectangle 3">
            <a:extLst>
              <a:ext uri="{FF2B5EF4-FFF2-40B4-BE49-F238E27FC236}">
                <a16:creationId xmlns:a16="http://schemas.microsoft.com/office/drawing/2014/main" id="{99218658-6BB7-F086-34F0-04A31CE8590D}"/>
              </a:ext>
            </a:extLst>
          </p:cNvPr>
          <p:cNvSpPr/>
          <p:nvPr/>
        </p:nvSpPr>
        <p:spPr>
          <a:xfrm>
            <a:off x="8191502" y="3887026"/>
            <a:ext cx="3629147" cy="266700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sz="600" b="1" dirty="0">
              <a:latin typeface="Sassoon Infant Std" panose="020B0503020103030203" pitchFamily="34" charset="0"/>
            </a:endParaRPr>
          </a:p>
          <a:p>
            <a:pPr algn="ctr"/>
            <a:endParaRPr lang="en-GB" sz="6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pPr algn="ctr"/>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r>
              <a:rPr lang="en-GB" sz="1000" b="1" dirty="0">
                <a:latin typeface="Sassoon Infant Std" panose="020B0503020103030203" pitchFamily="34" charset="0"/>
              </a:rPr>
              <a:t>Music – Churanga Musical School – Our World</a:t>
            </a:r>
          </a:p>
          <a:p>
            <a:r>
              <a:rPr lang="en-GB" sz="1000" b="1" dirty="0">
                <a:latin typeface="Sassoon Infant Std" panose="020B0503020103030203" pitchFamily="34" charset="0"/>
              </a:rPr>
              <a:t>Explore and  Create </a:t>
            </a:r>
            <a:r>
              <a:rPr lang="en-GB" sz="1000" dirty="0">
                <a:latin typeface="Sassoon Infant Std" panose="020B0503020103030203" pitchFamily="34" charset="0"/>
              </a:rPr>
              <a:t>- Musical Activities that embed pulse, rhythm and pitch, explore voices and classroom instruments. </a:t>
            </a:r>
          </a:p>
          <a:p>
            <a:r>
              <a:rPr lang="en-GB" sz="1000" b="1" dirty="0">
                <a:latin typeface="Sassoon Infant Std" panose="020B0503020103030203" pitchFamily="34" charset="0"/>
              </a:rPr>
              <a:t>Games Track </a:t>
            </a:r>
            <a:r>
              <a:rPr lang="en-GB" sz="1000" dirty="0">
                <a:latin typeface="Sassoon Infant Std" panose="020B0503020103030203" pitchFamily="34" charset="0"/>
              </a:rPr>
              <a:t>– Children to invent ways to find the pulse. </a:t>
            </a:r>
          </a:p>
          <a:p>
            <a:r>
              <a:rPr lang="en-GB" sz="1000" b="1" dirty="0">
                <a:latin typeface="Sassoon Infant Std" panose="020B0503020103030203" pitchFamily="34" charset="0"/>
              </a:rPr>
              <a:t>Copy Cat Rhythm Games </a:t>
            </a:r>
            <a:r>
              <a:rPr lang="en-GB" sz="1000" dirty="0">
                <a:latin typeface="Sassoon Infant Std" panose="020B0503020103030203" pitchFamily="34" charset="0"/>
              </a:rPr>
              <a:t>– Children to Copy-clap some rhythms of phrases  from the songs. </a:t>
            </a:r>
          </a:p>
          <a:p>
            <a:r>
              <a:rPr lang="en-GB" sz="1000" b="1" dirty="0">
                <a:latin typeface="Sassoon Infant Std" panose="020B0503020103030203" pitchFamily="34" charset="0"/>
              </a:rPr>
              <a:t>High and Low Games </a:t>
            </a:r>
            <a:r>
              <a:rPr lang="en-GB" sz="1000" dirty="0">
                <a:latin typeface="Sassoon Infant Std" panose="020B0503020103030203" pitchFamily="34" charset="0"/>
              </a:rPr>
              <a:t>– Children to explore high pitch and low pitch in the context of the  songs.</a:t>
            </a:r>
          </a:p>
          <a:p>
            <a:r>
              <a:rPr lang="en-GB" sz="1000" b="1" dirty="0">
                <a:latin typeface="Sassoon Infant Std" panose="020B0503020103030203" pitchFamily="34" charset="0"/>
              </a:rPr>
              <a:t>Create your own sounds using  instruments  -</a:t>
            </a:r>
            <a:r>
              <a:rPr lang="en-GB" sz="1000" dirty="0">
                <a:latin typeface="Sassoon Infant Std" panose="020B0503020103030203" pitchFamily="34" charset="0"/>
              </a:rPr>
              <a:t>Children to use the starting note to explore melodic patterns using one or two notes.</a:t>
            </a:r>
            <a:endParaRPr lang="en-GB" sz="700" dirty="0">
              <a:latin typeface="Sassoon Infant Std" panose="020B0503020103030203" pitchFamily="34" charset="0"/>
            </a:endParaRPr>
          </a:p>
          <a:p>
            <a:r>
              <a:rPr lang="en-GB" sz="700" dirty="0">
                <a:solidFill>
                  <a:srgbClr val="FF0000"/>
                </a:solidFill>
                <a:latin typeface="Sassoon Infant Std" panose="020B0503020103030203" pitchFamily="34" charset="0"/>
              </a:rPr>
              <a:t>Sing in a group or on their own, increasingly matching the pitch and following the melody.</a:t>
            </a:r>
          </a:p>
          <a:p>
            <a:r>
              <a:rPr lang="en-GB" sz="700" dirty="0">
                <a:solidFill>
                  <a:srgbClr val="FF0000"/>
                </a:solidFill>
                <a:latin typeface="Sassoon Infant Std" panose="020B0503020103030203" pitchFamily="34" charset="0"/>
              </a:rPr>
              <a:t>Listen attentively, move to and talk about music, expressing their feelings and responses.</a:t>
            </a:r>
          </a:p>
          <a:p>
            <a:r>
              <a:rPr lang="en-GB" sz="700" dirty="0">
                <a:solidFill>
                  <a:srgbClr val="FF0000"/>
                </a:solidFill>
                <a:latin typeface="Sassoon Infant Std" panose="020B0503020103030203" pitchFamily="34" charset="0"/>
              </a:rPr>
              <a:t>Explore and engage in music making and dance, performing solo or in groups.</a:t>
            </a:r>
          </a:p>
          <a:p>
            <a:r>
              <a:rPr lang="en-GB" sz="700" dirty="0">
                <a:solidFill>
                  <a:schemeClr val="accent6"/>
                </a:solidFill>
                <a:latin typeface="Sassoon Infant Std" panose="020B0503020103030203" pitchFamily="34" charset="0"/>
              </a:rPr>
              <a:t>Invent, adapt and recount narratives and stories with peers and their teacher. </a:t>
            </a:r>
          </a:p>
          <a:p>
            <a:r>
              <a:rPr lang="en-GB" sz="700" dirty="0">
                <a:solidFill>
                  <a:schemeClr val="accent6"/>
                </a:solidFill>
                <a:latin typeface="Sassoon Infant Std" panose="020B0503020103030203" pitchFamily="34" charset="0"/>
              </a:rPr>
              <a:t>Sing a range of well-known nursery rhymes and songs. </a:t>
            </a:r>
          </a:p>
          <a:p>
            <a:r>
              <a:rPr lang="en-GB" sz="700" dirty="0">
                <a:solidFill>
                  <a:schemeClr val="accent6"/>
                </a:solidFill>
                <a:latin typeface="Sassoon Infant Std" panose="020B0503020103030203" pitchFamily="34" charset="0"/>
              </a:rPr>
              <a:t>Perform songs, rhymes, poems and stories with others, and (when appropriate) try to move in time with music.</a:t>
            </a:r>
          </a:p>
          <a:p>
            <a:pPr algn="ctr"/>
            <a:endParaRPr lang="en-GB" sz="1000" b="1" dirty="0">
              <a:latin typeface="Sassoon Infant Std" panose="020B0503020103030203" pitchFamily="34" charset="0"/>
            </a:endParaRPr>
          </a:p>
          <a:p>
            <a:pPr algn="ctr"/>
            <a:r>
              <a:rPr lang="en-GB" b="1" dirty="0"/>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835772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Spring 1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519808FF-6B30-426E-9433-EB8D181D1EAC}"/>
              </a:ext>
            </a:extLst>
          </p:cNvPr>
          <p:cNvSpPr/>
          <p:nvPr/>
        </p:nvSpPr>
        <p:spPr>
          <a:xfrm>
            <a:off x="545840" y="793167"/>
            <a:ext cx="3629147" cy="432358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r>
              <a:rPr lang="en-GB" sz="1050" b="1" dirty="0">
                <a:latin typeface="Sassoon Primary Std" panose="020B0503020103030203" pitchFamily="34" charset="0"/>
              </a:rPr>
              <a:t>Understanding the World – PP</a:t>
            </a:r>
          </a:p>
          <a:p>
            <a:r>
              <a:rPr lang="en-GB" sz="900" dirty="0">
                <a:latin typeface="Sassoon Primary Std" panose="020B0503020103030203" pitchFamily="34" charset="0"/>
              </a:rPr>
              <a:t>Session1: The nativity story, looking at why it is a story from the past i.e. character clothing, riding on a donkey and not going by car etc. Record children’s responses in floor book. </a:t>
            </a:r>
          </a:p>
          <a:p>
            <a:r>
              <a:rPr lang="en-GB" sz="900" dirty="0">
                <a:solidFill>
                  <a:srgbClr val="FF0000"/>
                </a:solidFill>
                <a:latin typeface="Sassoon Primary Std" panose="020B0503020103030203" pitchFamily="34" charset="0"/>
              </a:rPr>
              <a:t>Compare and contrast characters from stories, including figures from the past.</a:t>
            </a:r>
          </a:p>
          <a:p>
            <a:r>
              <a:rPr lang="en-GB" sz="900" dirty="0">
                <a:solidFill>
                  <a:schemeClr val="accent6"/>
                </a:solidFill>
                <a:latin typeface="Sassoon Primary Std" panose="020B0503020103030203" pitchFamily="34" charset="0"/>
              </a:rPr>
              <a:t> Know some similarities and differences between things in the past and now, drawing on their experiences and what has been read in class. </a:t>
            </a:r>
          </a:p>
          <a:p>
            <a:r>
              <a:rPr lang="en-GB" sz="900" dirty="0">
                <a:solidFill>
                  <a:schemeClr val="accent6"/>
                </a:solidFill>
                <a:latin typeface="Sassoon Primary Std" panose="020B0503020103030203" pitchFamily="34" charset="0"/>
              </a:rPr>
              <a:t> Understand the past through settings, characters and events encountered in books read in class and storytelling.</a:t>
            </a:r>
            <a:endParaRPr lang="en-GB" sz="900" dirty="0">
              <a:latin typeface="Sassoon Primary Std" panose="020B0503020103030203" pitchFamily="34" charset="0"/>
            </a:endParaRPr>
          </a:p>
          <a:p>
            <a:r>
              <a:rPr lang="en-GB" sz="900" dirty="0">
                <a:latin typeface="Sassoon Primary Std" panose="020B0503020103030203" pitchFamily="34" charset="0"/>
              </a:rPr>
              <a:t>Session 2: Christmas now and in the past, Children to identify traditions in the past and what we do today. Children to complete odd one out task to show their understanding.</a:t>
            </a:r>
          </a:p>
          <a:p>
            <a:r>
              <a:rPr lang="en-GB" sz="900" dirty="0">
                <a:solidFill>
                  <a:srgbClr val="FF0000"/>
                </a:solidFill>
                <a:latin typeface="Sassoon Primary Std" panose="020B0503020103030203" pitchFamily="34" charset="0"/>
              </a:rPr>
              <a:t>Compare and contrast characters from stories, including figures from the past.</a:t>
            </a:r>
          </a:p>
          <a:p>
            <a:r>
              <a:rPr lang="en-GB" sz="900" dirty="0">
                <a:solidFill>
                  <a:schemeClr val="accent6"/>
                </a:solidFill>
                <a:latin typeface="Sassoon Primary Std" panose="020B0503020103030203" pitchFamily="34" charset="0"/>
              </a:rPr>
              <a:t> Know some similarities and differences between things in the past and now, drawing on their experiences and what has been read in class. </a:t>
            </a:r>
          </a:p>
          <a:p>
            <a:r>
              <a:rPr lang="en-GB" sz="900" dirty="0">
                <a:solidFill>
                  <a:schemeClr val="accent6"/>
                </a:solidFill>
                <a:latin typeface="Sassoon Primary Std" panose="020B0503020103030203" pitchFamily="34" charset="0"/>
              </a:rPr>
              <a:t> Understand the past through settings, characters and events encountered in books read in class and storytelling</a:t>
            </a:r>
            <a:endParaRPr lang="en-GB" sz="900" dirty="0">
              <a:latin typeface="Sassoon Primary Std" panose="020B0503020103030203" pitchFamily="34" charset="0"/>
            </a:endParaRPr>
          </a:p>
          <a:p>
            <a:endParaRPr lang="en-GB" sz="900" dirty="0">
              <a:latin typeface="Sassoon Primary Std" panose="020B0503020103030203" pitchFamily="34" charset="0"/>
            </a:endParaRPr>
          </a:p>
          <a:p>
            <a:pPr algn="ctr"/>
            <a:r>
              <a:rPr lang="en-GB" b="1" dirty="0"/>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8960C88D-C709-4C74-BB5D-88A69419E1C4}"/>
              </a:ext>
            </a:extLst>
          </p:cNvPr>
          <p:cNvSpPr/>
          <p:nvPr/>
        </p:nvSpPr>
        <p:spPr>
          <a:xfrm>
            <a:off x="8191502" y="315583"/>
            <a:ext cx="3629147" cy="4801163"/>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endParaRPr lang="en-GB" sz="1100" dirty="0"/>
          </a:p>
          <a:p>
            <a:endParaRPr lang="en-GB" sz="1100" dirty="0"/>
          </a:p>
          <a:p>
            <a:endParaRPr lang="en-GB" sz="1100" dirty="0"/>
          </a:p>
          <a:p>
            <a:endParaRPr lang="en-GB" sz="1100" dirty="0"/>
          </a:p>
          <a:p>
            <a:pPr algn="ctr"/>
            <a:endParaRPr lang="en-GB" sz="1000" b="1" dirty="0">
              <a:latin typeface="Sassoon Primary Std" panose="020B0503020103030203" pitchFamily="34" charset="0"/>
            </a:endParaRPr>
          </a:p>
          <a:p>
            <a:pPr algn="ctr"/>
            <a:endParaRPr lang="en-GB" sz="100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r>
              <a:rPr lang="en-GB" sz="1050" b="1" dirty="0">
                <a:latin typeface="Sassoon Primary Std" panose="020B0503020103030203" pitchFamily="34" charset="0"/>
              </a:rPr>
              <a:t>Understanding the World – The Natural World.</a:t>
            </a:r>
          </a:p>
          <a:p>
            <a:r>
              <a:rPr lang="en-GB" sz="900" dirty="0">
                <a:latin typeface="Sassoon Primary Std" panose="020B0503020103030203" pitchFamily="34" charset="0"/>
              </a:rPr>
              <a:t>Session 1: Compare pictures of school in the summer and now. Children to talk about the similarities and difference i.e. trees, weather. Children to go on a winter walk and discuss seasonal changes. </a:t>
            </a:r>
          </a:p>
          <a:p>
            <a:r>
              <a:rPr lang="en-GB" sz="900" dirty="0">
                <a:latin typeface="Sassoon Primary Std" panose="020B0503020103030203" pitchFamily="34" charset="0"/>
              </a:rPr>
              <a:t>Session 2: Children to investigate the change in state from water to ice. Children to discuss what changes they can feel/ see and discuss why. Use small cubes of chocolate, children to feel and describe what they see. Ask the children how can we free the penguins? Children to test ideas. </a:t>
            </a:r>
          </a:p>
          <a:p>
            <a:r>
              <a:rPr lang="en-GB" sz="900" dirty="0">
                <a:latin typeface="Sassoon Primary Std" panose="020B0503020103030203" pitchFamily="34" charset="0"/>
              </a:rPr>
              <a:t>Session 3: Using google earth children to talk about the colours they can see and assign these to areas of land, sea and ice. Children to create their own messy maps using a range of collage materials. Children to stick on  various animals to the correct areas of their maps giving reasons, i.e. polar bear in the arctic. </a:t>
            </a:r>
          </a:p>
          <a:p>
            <a:r>
              <a:rPr lang="en-GB" sz="900" dirty="0">
                <a:latin typeface="Sassoon Primary Std" panose="020B0503020103030203" pitchFamily="34" charset="0"/>
              </a:rPr>
              <a:t>Session 4: children to observe pictures of school and the arctic children to find the red herrings in each picture giving reasons why they do not belong in each environment. </a:t>
            </a:r>
          </a:p>
          <a:p>
            <a:r>
              <a:rPr lang="en-GB" sz="900" dirty="0">
                <a:latin typeface="Sassoon Primary Std" panose="020B0503020103030203" pitchFamily="34" charset="0"/>
              </a:rPr>
              <a:t>Session 5: Children to make their own Inuit clothing using a range of collage material. Children to talk about what clothing they would make and why, thinking about the ways in which an Inuit could source their clothing.</a:t>
            </a:r>
          </a:p>
          <a:p>
            <a:r>
              <a:rPr lang="en-GB" sz="800" dirty="0">
                <a:solidFill>
                  <a:srgbClr val="FF0000"/>
                </a:solidFill>
                <a:latin typeface="Sassoon Primary Std" panose="020B0503020103030203" pitchFamily="34" charset="0"/>
              </a:rPr>
              <a:t>Draw information from a simple map</a:t>
            </a:r>
          </a:p>
          <a:p>
            <a:r>
              <a:rPr lang="en-GB" sz="800" dirty="0">
                <a:solidFill>
                  <a:srgbClr val="FF0000"/>
                </a:solidFill>
                <a:latin typeface="Sassoon Primary Std" panose="020B0503020103030203" pitchFamily="34" charset="0"/>
              </a:rPr>
              <a:t>Recognise some similarities and differences between life in this country and life in other countries.</a:t>
            </a:r>
          </a:p>
          <a:p>
            <a:r>
              <a:rPr lang="en-GB" sz="800" dirty="0">
                <a:solidFill>
                  <a:srgbClr val="FF0000"/>
                </a:solidFill>
                <a:latin typeface="Sassoon Primary Std" panose="020B0503020103030203" pitchFamily="34" charset="0"/>
              </a:rPr>
              <a:t>Explore the natural world around them. </a:t>
            </a:r>
          </a:p>
          <a:p>
            <a:r>
              <a:rPr lang="en-GB" sz="800" dirty="0">
                <a:solidFill>
                  <a:srgbClr val="FF0000"/>
                </a:solidFill>
                <a:latin typeface="Sassoon Primary Std" panose="020B0503020103030203" pitchFamily="34" charset="0"/>
              </a:rPr>
              <a:t>Describe what they see, hear and feel whilst outside. </a:t>
            </a:r>
          </a:p>
          <a:p>
            <a:r>
              <a:rPr lang="en-GB" sz="800" dirty="0">
                <a:solidFill>
                  <a:srgbClr val="FF0000"/>
                </a:solidFill>
                <a:latin typeface="Sassoon Primary Std" panose="020B0503020103030203" pitchFamily="34" charset="0"/>
              </a:rPr>
              <a:t> Recognise some environments that are different to the one in which they live. </a:t>
            </a:r>
          </a:p>
          <a:p>
            <a:r>
              <a:rPr lang="en-GB" sz="800" dirty="0">
                <a:solidFill>
                  <a:srgbClr val="FF0000"/>
                </a:solidFill>
                <a:latin typeface="Sassoon Primary Std" panose="020B0503020103030203" pitchFamily="34" charset="0"/>
              </a:rPr>
              <a:t> Understand the effect of changing seasons on the natural world around them.</a:t>
            </a:r>
          </a:p>
          <a:p>
            <a:r>
              <a:rPr lang="en-GB" sz="800" dirty="0">
                <a:solidFill>
                  <a:schemeClr val="accent6"/>
                </a:solidFill>
                <a:latin typeface="Sassoon Primary Std" panose="020B0503020103030203" pitchFamily="34" charset="0"/>
              </a:rPr>
              <a:t>Explore the natural world around them, making observations and drawing pictures of animals and plants. </a:t>
            </a:r>
          </a:p>
          <a:p>
            <a:r>
              <a:rPr lang="en-GB" sz="800" dirty="0">
                <a:solidFill>
                  <a:schemeClr val="accent6"/>
                </a:solidFill>
                <a:latin typeface="Sassoon Primary Std" panose="020B0503020103030203" pitchFamily="34" charset="0"/>
              </a:rPr>
              <a:t>Know some similarities and differences between the natural world around them and contrasting environments, drawing on their experiences and what has been read in class. </a:t>
            </a:r>
          </a:p>
          <a:p>
            <a:r>
              <a:rPr lang="en-GB" sz="800" dirty="0">
                <a:solidFill>
                  <a:schemeClr val="accent6"/>
                </a:solidFill>
                <a:latin typeface="Sassoon Primary Std" panose="020B0503020103030203" pitchFamily="34" charset="0"/>
              </a:rPr>
              <a:t>Understand some important processes and changes in the natural world around them, including the seasons and changing states of matter.</a:t>
            </a:r>
            <a:endParaRPr lang="en-GB" sz="700" dirty="0">
              <a:solidFill>
                <a:schemeClr val="accent6"/>
              </a:solidFill>
              <a:latin typeface="Sassoon Primary Std" panose="020B0503020103030203" pitchFamily="34" charset="0"/>
            </a:endParaRPr>
          </a:p>
          <a:p>
            <a:r>
              <a:rPr lang="en-GB" sz="700" dirty="0">
                <a:solidFill>
                  <a:srgbClr val="FF0000"/>
                </a:solidFill>
                <a:latin typeface="Sassoon Primary Std" panose="020B0503020103030203" pitchFamily="34" charset="0"/>
              </a:rPr>
              <a:t> </a:t>
            </a:r>
          </a:p>
          <a:p>
            <a:pPr algn="ctr"/>
            <a:endParaRPr lang="en-GB" sz="900"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B9570CF-A298-4A8B-81CA-CE8A55A94466}"/>
              </a:ext>
            </a:extLst>
          </p:cNvPr>
          <p:cNvSpPr/>
          <p:nvPr/>
        </p:nvSpPr>
        <p:spPr>
          <a:xfrm>
            <a:off x="4403041" y="923827"/>
            <a:ext cx="3629147" cy="419292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latin typeface="Sassoon Primary Std" panose="020B0503020103030203" pitchFamily="34" charset="0"/>
            </a:endParaRPr>
          </a:p>
          <a:p>
            <a:pPr algn="ctr"/>
            <a:endParaRPr lang="en-GB" b="1" dirty="0">
              <a:latin typeface="Sassoon Primary Std" panose="020B0503020103030203" pitchFamily="34" charset="0"/>
            </a:endParaRPr>
          </a:p>
          <a:p>
            <a:pPr algn="ctr"/>
            <a:endParaRPr lang="en-GB" b="1" dirty="0">
              <a:latin typeface="Sassoon Primary Std" panose="020B0503020103030203" pitchFamily="34" charset="0"/>
            </a:endParaRPr>
          </a:p>
          <a:p>
            <a:pPr algn="ctr"/>
            <a:endParaRPr lang="en-GB" b="1" dirty="0">
              <a:latin typeface="Sassoon Primary Std" panose="020B0503020103030203" pitchFamily="34" charset="0"/>
            </a:endParaRPr>
          </a:p>
          <a:p>
            <a:pPr algn="ctr"/>
            <a:endParaRPr lang="en-GB" b="1" dirty="0">
              <a:latin typeface="Sassoon Primary Std" panose="020B0503020103030203" pitchFamily="34" charset="0"/>
            </a:endParaRPr>
          </a:p>
          <a:p>
            <a:r>
              <a:rPr lang="en-GB" sz="1050" b="1" dirty="0">
                <a:latin typeface="Sassoon Primary Std" panose="020B0503020103030203" pitchFamily="34" charset="0"/>
              </a:rPr>
              <a:t>Understanding the World -  PC</a:t>
            </a:r>
          </a:p>
          <a:p>
            <a:r>
              <a:rPr lang="en-GB" sz="900" b="1" dirty="0">
                <a:latin typeface="Sassoon Primary Std" panose="020B0503020103030203" pitchFamily="34" charset="0"/>
              </a:rPr>
              <a:t>RE - </a:t>
            </a:r>
            <a:r>
              <a:rPr lang="en-GB" sz="900" dirty="0">
                <a:latin typeface="Sassoon Primary Std" panose="020B0503020103030203" pitchFamily="34" charset="0"/>
              </a:rPr>
              <a:t>Special Times</a:t>
            </a:r>
          </a:p>
          <a:p>
            <a:r>
              <a:rPr lang="en-GB" sz="900" dirty="0">
                <a:effectLst/>
                <a:latin typeface="Sassoon Primary Std" panose="020B0503020103030203" pitchFamily="34" charset="0"/>
                <a:ea typeface="Times New Roman" panose="02020603050405020304" pitchFamily="18" charset="0"/>
                <a:cs typeface="Arial" panose="020B0604020202020204" pitchFamily="34" charset="0"/>
              </a:rPr>
              <a:t>In this unit pupils will become familiar with the idea that some books are sacred and holy. They will learn stories from the Bible and Qur'an and know that they are special to Christians and Muslims. Children will be given the opportunity to retell stories and respond in a variety of ways. There will be strong links between this unit and age appropriate communication, language and literacy skills</a:t>
            </a:r>
          </a:p>
          <a:p>
            <a:pPr lvl="0">
              <a:lnSpc>
                <a:spcPct val="107000"/>
              </a:lnSpc>
            </a:pPr>
            <a:r>
              <a:rPr lang="en-GB" sz="800" dirty="0">
                <a:solidFill>
                  <a:schemeClr val="accent1"/>
                </a:solidFill>
                <a:effectLst/>
                <a:latin typeface="Sassoon Primary Std" panose="020B0503020103030203" pitchFamily="34" charset="0"/>
              </a:rPr>
              <a:t>Begin to make sense of their own life-story and family’s history.</a:t>
            </a:r>
          </a:p>
          <a:p>
            <a:pPr lvl="0">
              <a:lnSpc>
                <a:spcPct val="107000"/>
              </a:lnSpc>
            </a:pPr>
            <a:r>
              <a:rPr lang="en-GB" sz="800" dirty="0">
                <a:solidFill>
                  <a:schemeClr val="accent1"/>
                </a:solidFill>
                <a:effectLst/>
                <a:latin typeface="Sassoon Primary Std" panose="020B0503020103030203" pitchFamily="34" charset="0"/>
              </a:rPr>
              <a:t>Continue to develop positive attitudes about the differences between people.</a:t>
            </a:r>
          </a:p>
          <a:p>
            <a:pPr lvl="0">
              <a:lnSpc>
                <a:spcPct val="107000"/>
              </a:lnSpc>
            </a:pPr>
            <a:r>
              <a:rPr lang="en-GB" sz="800" dirty="0">
                <a:solidFill>
                  <a:srgbClr val="FF0000"/>
                </a:solidFill>
                <a:effectLst/>
                <a:latin typeface="Sassoon Primary Std" panose="020B0503020103030203" pitchFamily="34" charset="0"/>
              </a:rPr>
              <a:t>Talk about members of their immediate family and community.</a:t>
            </a:r>
          </a:p>
          <a:p>
            <a:pPr lvl="0">
              <a:lnSpc>
                <a:spcPct val="107000"/>
              </a:lnSpc>
            </a:pPr>
            <a:r>
              <a:rPr lang="en-GB" sz="800" dirty="0">
                <a:solidFill>
                  <a:srgbClr val="FF0000"/>
                </a:solidFill>
                <a:effectLst/>
                <a:latin typeface="Sassoon Primary Std" panose="020B0503020103030203" pitchFamily="34" charset="0"/>
              </a:rPr>
              <a:t>Name and describe people who are familiar to them.</a:t>
            </a:r>
          </a:p>
          <a:p>
            <a:pPr lvl="0">
              <a:lnSpc>
                <a:spcPct val="107000"/>
              </a:lnSpc>
            </a:pPr>
            <a:r>
              <a:rPr lang="en-GB" sz="800" dirty="0">
                <a:solidFill>
                  <a:srgbClr val="FF0000"/>
                </a:solidFill>
                <a:effectLst/>
                <a:latin typeface="Sassoon Primary Std" panose="020B0503020103030203" pitchFamily="34" charset="0"/>
              </a:rPr>
              <a:t>Comment on images of familiar situations in the past.</a:t>
            </a:r>
          </a:p>
          <a:p>
            <a:pPr lvl="0">
              <a:lnSpc>
                <a:spcPct val="107000"/>
              </a:lnSpc>
            </a:pPr>
            <a:r>
              <a:rPr lang="en-GB" sz="800" dirty="0">
                <a:solidFill>
                  <a:srgbClr val="FF0000"/>
                </a:solidFill>
                <a:effectLst/>
                <a:latin typeface="Sassoon Primary Std" panose="020B0503020103030203" pitchFamily="34" charset="0"/>
              </a:rPr>
              <a:t>Recognise that people have different beliefs and celebrate in different ways.</a:t>
            </a:r>
          </a:p>
          <a:p>
            <a:pPr lvl="0">
              <a:lnSpc>
                <a:spcPct val="107000"/>
              </a:lnSpc>
            </a:pPr>
            <a:r>
              <a:rPr lang="en-GB" sz="800" dirty="0">
                <a:solidFill>
                  <a:schemeClr val="accent6"/>
                </a:solidFill>
                <a:effectLst/>
                <a:latin typeface="Sassoon Primary Std" panose="020B0503020103030203" pitchFamily="34" charset="0"/>
              </a:rPr>
              <a:t>Talk about the lives of the people around them and their roles in society</a:t>
            </a:r>
          </a:p>
          <a:p>
            <a:pPr lvl="0">
              <a:lnSpc>
                <a:spcPct val="107000"/>
              </a:lnSpc>
              <a:spcAft>
                <a:spcPts val="800"/>
              </a:spcAft>
            </a:pPr>
            <a:r>
              <a:rPr lang="en-GB" sz="800" dirty="0">
                <a:solidFill>
                  <a:schemeClr val="accent6"/>
                </a:solidFill>
                <a:effectLst/>
                <a:latin typeface="Sassoon Primary Std" panose="020B0503020103030203" pitchFamily="34" charset="0"/>
              </a:rPr>
              <a:t>Know some similarities and differences between different religious and cultural communities in this country, drawing on their experiences and what has been read in class.</a:t>
            </a:r>
            <a:r>
              <a:rPr lang="en-GB" sz="800" dirty="0">
                <a:solidFill>
                  <a:schemeClr val="accent6"/>
                </a:solidFill>
                <a:effectLst/>
                <a:latin typeface="Sassoon Primary Std" panose="020B0503020103030203" pitchFamily="34" charset="0"/>
                <a:cs typeface="Times New Roman" panose="02020603050405020304" pitchFamily="18" charset="0"/>
              </a:rPr>
              <a:t>                                                                                             </a:t>
            </a:r>
            <a:r>
              <a:rPr lang="en-GB" sz="900" b="1" dirty="0">
                <a:latin typeface="Sassoon Primary Std" panose="020B0503020103030203" pitchFamily="34" charset="0"/>
              </a:rPr>
              <a:t>Session 1: Inuit's – sorting home, food, transport etc.                      </a:t>
            </a:r>
            <a:r>
              <a:rPr lang="en-GB" sz="800" dirty="0">
                <a:solidFill>
                  <a:srgbClr val="FF0000"/>
                </a:solidFill>
                <a:latin typeface="Sassoon Primary Std" panose="020B0503020103030203" pitchFamily="34" charset="0"/>
              </a:rPr>
              <a:t>Recognise some similarities and differences between life in this country and life in other countries.                                                                                   Recognise some environments that are different to the one in which they live.                                                                                           </a:t>
            </a:r>
            <a:r>
              <a:rPr lang="en-GB" sz="800" dirty="0">
                <a:solidFill>
                  <a:schemeClr val="accent6"/>
                </a:solidFill>
                <a:latin typeface="Sassoon Primary Std" panose="020B0503020103030203" pitchFamily="34" charset="0"/>
              </a:rPr>
              <a:t>Describe their immediate environment using knowledge from observation, discussion, stories, non-fiction texts and maps                                          Explain some similarities and differences between life in this country and life in other countries, drawing on knowledge from stories, non-fiction texts and (when appropriate) maps. </a:t>
            </a:r>
          </a:p>
          <a:p>
            <a:pPr lvl="0">
              <a:lnSpc>
                <a:spcPct val="107000"/>
              </a:lnSpc>
              <a:spcAft>
                <a:spcPts val="800"/>
              </a:spcAft>
            </a:pPr>
            <a:r>
              <a:rPr lang="en-GB" sz="900" b="1" dirty="0">
                <a:latin typeface="Sassoon Primary Std" panose="020B0503020103030203" pitchFamily="34" charset="0"/>
              </a:rPr>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10" name="Rectangle 9">
            <a:extLst>
              <a:ext uri="{FF2B5EF4-FFF2-40B4-BE49-F238E27FC236}">
                <a16:creationId xmlns:a16="http://schemas.microsoft.com/office/drawing/2014/main" id="{EAD2A331-D728-4782-9805-0F071D910E6F}"/>
              </a:ext>
            </a:extLst>
          </p:cNvPr>
          <p:cNvSpPr/>
          <p:nvPr/>
        </p:nvSpPr>
        <p:spPr>
          <a:xfrm>
            <a:off x="545840" y="5231876"/>
            <a:ext cx="11274809" cy="1322152"/>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endParaRPr lang="en-GB" sz="1200" b="1" dirty="0">
              <a:latin typeface="Sassoon Infant Std" panose="020B0503020103030203" pitchFamily="34" charset="0"/>
            </a:endParaRPr>
          </a:p>
          <a:p>
            <a:endParaRPr lang="en-GB" sz="1200" b="1" dirty="0">
              <a:latin typeface="Sassoon Infant Std" panose="020B0503020103030203" pitchFamily="34" charset="0"/>
            </a:endParaRPr>
          </a:p>
          <a:p>
            <a:endParaRPr lang="en-GB" sz="1200" b="1" dirty="0">
              <a:latin typeface="Sassoon Infant Std" panose="020B0503020103030203" pitchFamily="34" charset="0"/>
            </a:endParaRPr>
          </a:p>
          <a:p>
            <a:r>
              <a:rPr lang="en-GB" sz="1200" b="1" dirty="0">
                <a:latin typeface="Sassoon Infant Std" panose="020B0503020103030203" pitchFamily="34" charset="0"/>
              </a:rPr>
              <a:t>Computing </a:t>
            </a:r>
            <a:r>
              <a:rPr lang="en-GB" sz="1000" b="1" dirty="0">
                <a:latin typeface="Sassoon Infant Std" panose="020B0503020103030203" pitchFamily="34" charset="0"/>
              </a:rPr>
              <a:t>– Internet Safety</a:t>
            </a:r>
          </a:p>
          <a:p>
            <a:r>
              <a:rPr lang="en-GB" sz="1000" dirty="0">
                <a:latin typeface="Sassoon Infant Std" panose="020B0503020103030203" pitchFamily="34" charset="0"/>
              </a:rPr>
              <a:t>Understanding the world involves guiding children to make sense of their physical world and their community. The frequency and range of children’s personal experiences increases their knowledge and sense of the world around In addition, listening to a broad selection of stories, non-fiction, rhymes and poems will foster their understanding of our culturally, socially, technologically and ecologically diverse world. </a:t>
            </a:r>
          </a:p>
          <a:p>
            <a:r>
              <a:rPr lang="en-GB" sz="1000" dirty="0">
                <a:latin typeface="Sassoon Infant Std" panose="020B0503020103030203" pitchFamily="34" charset="0"/>
              </a:rPr>
              <a:t>Session 1: Children to discuss the different ways they use the computer/are on line. Complete activity 1 of Smartie the Penguin internet safety (What to do when we see something we do not like). Record children’s thoughts/ideas on floor book. </a:t>
            </a:r>
          </a:p>
          <a:p>
            <a:r>
              <a:rPr lang="en-GB" sz="1000" dirty="0">
                <a:latin typeface="Sassoon Infant Std" panose="020B0503020103030203" pitchFamily="34" charset="0"/>
              </a:rPr>
              <a:t>Session 2: Children to discuss the different ways they use the computer/are on line. Complete activity 2 of Smartie the Penguin internet safety (Strangers on line). Record children’s thoughts/ideas on floor book. </a:t>
            </a:r>
          </a:p>
          <a:p>
            <a:endParaRPr lang="en-GB" sz="1000" dirty="0">
              <a:latin typeface="Sassoon Infant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3618873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Spring 2 Curriculum Web 2024/25</a:t>
            </a:r>
          </a:p>
          <a:p>
            <a:pPr algn="ctr"/>
            <a:r>
              <a:rPr lang="en-GB" dirty="0">
                <a:latin typeface="Sassoon Primary Std" panose="020B0503020103030203" pitchFamily="34" charset="0"/>
              </a:rPr>
              <a:t>Prime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7" name="Rectangle 6">
            <a:extLst>
              <a:ext uri="{FF2B5EF4-FFF2-40B4-BE49-F238E27FC236}">
                <a16:creationId xmlns:a16="http://schemas.microsoft.com/office/drawing/2014/main" id="{52EE3628-35F8-4B8C-9DDC-6BC45DAFB570}"/>
              </a:ext>
            </a:extLst>
          </p:cNvPr>
          <p:cNvSpPr/>
          <p:nvPr/>
        </p:nvSpPr>
        <p:spPr>
          <a:xfrm>
            <a:off x="4223094" y="1104899"/>
            <a:ext cx="3745810" cy="857250"/>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Kings and Queens - 5 weeks</a:t>
            </a:r>
          </a:p>
          <a:p>
            <a:pPr algn="ctr"/>
            <a:r>
              <a:rPr lang="en-GB" dirty="0"/>
              <a:t>Enhancements – Eid day</a:t>
            </a:r>
          </a:p>
        </p:txBody>
      </p:sp>
      <p:sp>
        <p:nvSpPr>
          <p:cNvPr id="8" name="Rectangle 7">
            <a:extLst>
              <a:ext uri="{FF2B5EF4-FFF2-40B4-BE49-F238E27FC236}">
                <a16:creationId xmlns:a16="http://schemas.microsoft.com/office/drawing/2014/main" id="{87E3A53D-5F29-4C49-B7CC-62031FB01396}"/>
              </a:ext>
            </a:extLst>
          </p:cNvPr>
          <p:cNvSpPr/>
          <p:nvPr/>
        </p:nvSpPr>
        <p:spPr>
          <a:xfrm>
            <a:off x="371352" y="666427"/>
            <a:ext cx="3629147" cy="5875990"/>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r>
              <a:rPr lang="en-GB" sz="1100" dirty="0">
                <a:latin typeface="Sassoon Infant Std" panose="020B0503020103030203" pitchFamily="34" charset="0"/>
              </a:rPr>
              <a:t>Physical Development:</a:t>
            </a:r>
          </a:p>
          <a:p>
            <a:r>
              <a:rPr lang="en-GB" sz="900" dirty="0">
                <a:latin typeface="Sassoon Infant Std" panose="020B0503020103030203" pitchFamily="34" charset="0"/>
              </a:rPr>
              <a:t>Fine Motor:</a:t>
            </a:r>
          </a:p>
          <a:p>
            <a:r>
              <a:rPr lang="en-GB" sz="900" dirty="0">
                <a:latin typeface="Sassoon Primary Std" panose="020B0503020103030203" pitchFamily="34" charset="0"/>
              </a:rPr>
              <a:t>Dough Disco sessions daily throughout the half term.</a:t>
            </a:r>
          </a:p>
          <a:p>
            <a:r>
              <a:rPr lang="en-GB" sz="900" dirty="0">
                <a:latin typeface="Sassoon Primary Std" panose="020B0503020103030203" pitchFamily="34" charset="0"/>
              </a:rPr>
              <a:t>Daily handwriting practise on whiteboards following RRLS patter.</a:t>
            </a:r>
          </a:p>
          <a:p>
            <a:r>
              <a:rPr lang="en-GB" sz="900" dirty="0">
                <a:latin typeface="Sassoon Primary Std" panose="020B0503020103030203" pitchFamily="34" charset="0"/>
              </a:rPr>
              <a:t>Writing into handwriting book with pencil, focusing on reducing size of letter formation and writing on a line.</a:t>
            </a:r>
          </a:p>
          <a:p>
            <a:r>
              <a:rPr lang="en-GB" sz="800" dirty="0">
                <a:solidFill>
                  <a:srgbClr val="FF0000"/>
                </a:solidFill>
                <a:latin typeface="Sassoon Primary Std" panose="020B0503020103030203" pitchFamily="34" charset="0"/>
              </a:rPr>
              <a:t>Use their core muscle strength to achieve a good posture when sitting at a table or sitting on the floor</a:t>
            </a:r>
          </a:p>
          <a:p>
            <a:r>
              <a:rPr lang="en-GB" sz="800" dirty="0">
                <a:solidFill>
                  <a:srgbClr val="FF0000"/>
                </a:solidFill>
                <a:latin typeface="Sassoon Primary Std" panose="020B0503020103030203" pitchFamily="34" charset="0"/>
              </a:rPr>
              <a:t>Develop their small motor skills so that they can use a range of tools competently, safely and confidently. Suggested tools: pencils for drawing and writing, paintbrushes, scissors, knives, forks and spoons</a:t>
            </a:r>
          </a:p>
          <a:p>
            <a:r>
              <a:rPr lang="en-GB" sz="800" dirty="0">
                <a:solidFill>
                  <a:srgbClr val="FF0000"/>
                </a:solidFill>
                <a:latin typeface="Sassoon Primary Std" panose="020B0503020103030203" pitchFamily="34" charset="0"/>
              </a:rPr>
              <a:t>Develop the foundations of a handwriting style which is fast, accurate and efficient.</a:t>
            </a:r>
          </a:p>
          <a:p>
            <a:r>
              <a:rPr lang="en-GB" sz="800" dirty="0">
                <a:solidFill>
                  <a:schemeClr val="accent6"/>
                </a:solidFill>
                <a:latin typeface="Sassoon Infant Std" panose="020B0503020103030203" pitchFamily="34" charset="0"/>
              </a:rPr>
              <a:t>Hold a pencil effectively in preparation for fluent writing – using the tripod grip in almost all cases. </a:t>
            </a:r>
          </a:p>
          <a:p>
            <a:r>
              <a:rPr lang="en-GB" sz="900" dirty="0">
                <a:solidFill>
                  <a:schemeClr val="tx1"/>
                </a:solidFill>
                <a:latin typeface="Sassoon Infant Std" panose="020B0503020103030203" pitchFamily="34" charset="0"/>
              </a:rPr>
              <a:t>Gross Motor:</a:t>
            </a:r>
            <a:r>
              <a:rPr lang="en-GB" sz="900" dirty="0">
                <a:solidFill>
                  <a:schemeClr val="tx1"/>
                </a:solidFill>
                <a:latin typeface="Sassoon Primary Std" panose="020B0503020103030203" pitchFamily="34" charset="0"/>
              </a:rPr>
              <a:t> Two </a:t>
            </a:r>
            <a:r>
              <a:rPr lang="en-GB" sz="900" dirty="0">
                <a:solidFill>
                  <a:schemeClr val="tx1"/>
                </a:solidFill>
                <a:latin typeface="Sassoon Infant Std" panose="020B0503020103030203" pitchFamily="34" charset="0"/>
              </a:rPr>
              <a:t>sessions of Physical development in the hall per week following PE Passport – Castles</a:t>
            </a:r>
          </a:p>
          <a:p>
            <a:pPr algn="just"/>
            <a:r>
              <a:rPr lang="en-GB" sz="900" dirty="0">
                <a:solidFill>
                  <a:schemeClr val="tx1"/>
                </a:solidFill>
                <a:latin typeface="Sassoon Infant Std" panose="020B0503020103030203" pitchFamily="34" charset="0"/>
              </a:rPr>
              <a:t>Session 1:</a:t>
            </a:r>
            <a:r>
              <a:rPr lang="en-GB" sz="900" b="0" i="0" dirty="0">
                <a:solidFill>
                  <a:srgbClr val="000000"/>
                </a:solidFill>
                <a:effectLst/>
                <a:latin typeface="Sassoon Infant Std" panose="020B0503020103030203" pitchFamily="34" charset="0"/>
              </a:rPr>
              <a:t>To throw underarm.</a:t>
            </a:r>
          </a:p>
          <a:p>
            <a:pPr algn="just"/>
            <a:r>
              <a:rPr lang="en-GB" sz="800" dirty="0">
                <a:solidFill>
                  <a:srgbClr val="FF0000"/>
                </a:solidFill>
                <a:latin typeface="Sassoon Infant Std" panose="020B0503020103030203" pitchFamily="34" charset="0"/>
              </a:rPr>
              <a:t>Progress towards a more fluent style of moving, with developing control and grace.</a:t>
            </a:r>
          </a:p>
          <a:p>
            <a:pPr algn="just"/>
            <a:r>
              <a:rPr lang="en-GB" sz="800" dirty="0">
                <a:solidFill>
                  <a:srgbClr val="FF0000"/>
                </a:solidFill>
                <a:latin typeface="Sassoon Infant Std" panose="020B0503020103030203" pitchFamily="34" charset="0"/>
              </a:rPr>
              <a:t>Combine different movements with ease and fluency.</a:t>
            </a:r>
          </a:p>
          <a:p>
            <a:pPr algn="just"/>
            <a:r>
              <a:rPr lang="en-GB" sz="800" dirty="0">
                <a:solidFill>
                  <a:schemeClr val="accent6"/>
                </a:solidFill>
                <a:latin typeface="Sassoon Infant Std" panose="020B0503020103030203" pitchFamily="34" charset="0"/>
              </a:rPr>
              <a:t>Move energetically, such as running, jumping, dancing, hopping, skipping and climbing.</a:t>
            </a:r>
            <a:endParaRPr lang="en-GB" sz="800" b="0" i="0" dirty="0">
              <a:solidFill>
                <a:srgbClr val="000000"/>
              </a:solidFill>
              <a:effectLst/>
              <a:latin typeface="Sassoon Infant Std" panose="020B0503020103030203" pitchFamily="34" charset="0"/>
            </a:endParaRPr>
          </a:p>
          <a:p>
            <a:r>
              <a:rPr lang="en-GB" sz="900" dirty="0">
                <a:solidFill>
                  <a:schemeClr val="tx1"/>
                </a:solidFill>
                <a:latin typeface="Sassoon Infant Std" panose="020B0503020103030203" pitchFamily="34" charset="0"/>
              </a:rPr>
              <a:t>Session 2:</a:t>
            </a:r>
            <a:r>
              <a:rPr lang="en-GB" sz="900" dirty="0">
                <a:solidFill>
                  <a:srgbClr val="000000"/>
                </a:solidFill>
                <a:latin typeface="Sassoon Infant Std" panose="020B0503020103030203" pitchFamily="34" charset="0"/>
              </a:rPr>
              <a:t>To roll a ball. </a:t>
            </a:r>
          </a:p>
          <a:p>
            <a:r>
              <a:rPr lang="en-GB" sz="800" dirty="0">
                <a:solidFill>
                  <a:srgbClr val="FF0000"/>
                </a:solidFill>
                <a:latin typeface="Sassoon Infant Std" panose="020B0503020103030203" pitchFamily="34" charset="0"/>
              </a:rPr>
              <a:t>Progress towards a more fluent style of moving, with developing control and grace.</a:t>
            </a:r>
          </a:p>
          <a:p>
            <a:pPr algn="just"/>
            <a:r>
              <a:rPr lang="en-GB" sz="800" dirty="0">
                <a:solidFill>
                  <a:srgbClr val="FF0000"/>
                </a:solidFill>
                <a:latin typeface="Sassoon Infant Std" panose="020B0503020103030203" pitchFamily="34" charset="0"/>
              </a:rPr>
              <a:t>Combine different movements with ease and fluency.</a:t>
            </a:r>
          </a:p>
          <a:p>
            <a:pPr algn="just"/>
            <a:r>
              <a:rPr lang="en-GB" sz="800" dirty="0">
                <a:solidFill>
                  <a:srgbClr val="FF0000"/>
                </a:solidFill>
                <a:latin typeface="Sassoon Infant Std" panose="020B0503020103030203" pitchFamily="34" charset="0"/>
              </a:rPr>
              <a:t>Revise and refine the fundamental movement skills they have already acquired:</a:t>
            </a:r>
          </a:p>
          <a:p>
            <a:pPr algn="just"/>
            <a:r>
              <a:rPr lang="en-GB" sz="800" dirty="0">
                <a:solidFill>
                  <a:schemeClr val="accent6"/>
                </a:solidFill>
                <a:latin typeface="Sassoon Infant Std" panose="020B0503020103030203" pitchFamily="34" charset="0"/>
              </a:rPr>
              <a:t>Move energetically, such as running, jumping, dancing, hopping, skipping and climbing.</a:t>
            </a:r>
            <a:endParaRPr lang="en-GB" sz="800" dirty="0">
              <a:solidFill>
                <a:schemeClr val="tx1"/>
              </a:solidFill>
              <a:latin typeface="Sassoon Infant Std" panose="020B0503020103030203" pitchFamily="34" charset="0"/>
            </a:endParaRPr>
          </a:p>
          <a:p>
            <a:r>
              <a:rPr lang="en-GB" sz="900" dirty="0">
                <a:solidFill>
                  <a:schemeClr val="tx1"/>
                </a:solidFill>
                <a:latin typeface="Sassoon Infant Std" panose="020B0503020103030203" pitchFamily="34" charset="0"/>
              </a:rPr>
              <a:t>Session 3: </a:t>
            </a:r>
            <a:r>
              <a:rPr lang="en-GB" sz="900" b="0" i="0" dirty="0">
                <a:solidFill>
                  <a:srgbClr val="000000"/>
                </a:solidFill>
                <a:effectLst/>
                <a:latin typeface="Sassoon Infant Std" panose="020B0503020103030203" pitchFamily="34" charset="0"/>
              </a:rPr>
              <a:t>To jump and land appropriately.</a:t>
            </a:r>
            <a:endParaRPr lang="en-GB" sz="800" b="0" i="0" dirty="0">
              <a:solidFill>
                <a:srgbClr val="000000"/>
              </a:solidFill>
              <a:effectLst/>
              <a:latin typeface="Sassoon Infant Std" panose="020B0503020103030203" pitchFamily="34" charset="0"/>
            </a:endParaRPr>
          </a:p>
          <a:p>
            <a:r>
              <a:rPr lang="en-GB" sz="800" dirty="0">
                <a:solidFill>
                  <a:srgbClr val="FF0000"/>
                </a:solidFill>
                <a:latin typeface="Sassoon Infant Std" panose="020B0503020103030203" pitchFamily="34" charset="0"/>
              </a:rPr>
              <a:t>Further develop and refine a range of ball skills including: throwing, catching, kicking, passing, batting, and aiming. </a:t>
            </a:r>
          </a:p>
          <a:p>
            <a:r>
              <a:rPr lang="en-GB" sz="800" dirty="0">
                <a:solidFill>
                  <a:schemeClr val="accent6"/>
                </a:solidFill>
                <a:latin typeface="Sassoon Infant Std" panose="020B0503020103030203" pitchFamily="34" charset="0"/>
              </a:rPr>
              <a:t>Negotiate space and obstacles safely, with consideration for themselves and others. </a:t>
            </a:r>
          </a:p>
          <a:p>
            <a:r>
              <a:rPr lang="en-GB" sz="900" dirty="0">
                <a:solidFill>
                  <a:schemeClr val="tx1"/>
                </a:solidFill>
                <a:latin typeface="Sassoon Infant Std" panose="020B0503020103030203" pitchFamily="34" charset="0"/>
              </a:rPr>
              <a:t>Session 4:</a:t>
            </a:r>
            <a:r>
              <a:rPr lang="en-GB" sz="900" b="0" i="0" dirty="0">
                <a:solidFill>
                  <a:srgbClr val="000000"/>
                </a:solidFill>
                <a:effectLst/>
                <a:latin typeface="Sassoon Infant Std" panose="020B0503020103030203" pitchFamily="34" charset="0"/>
              </a:rPr>
              <a:t>To </a:t>
            </a:r>
            <a:r>
              <a:rPr lang="en-GB" sz="900" dirty="0">
                <a:solidFill>
                  <a:srgbClr val="000000"/>
                </a:solidFill>
                <a:latin typeface="Sassoon Infant Std" panose="020B0503020103030203" pitchFamily="34" charset="0"/>
              </a:rPr>
              <a:t>perform gymnastic rolls. </a:t>
            </a:r>
          </a:p>
          <a:p>
            <a:r>
              <a:rPr lang="en-GB" sz="800" dirty="0">
                <a:solidFill>
                  <a:srgbClr val="FF0000"/>
                </a:solidFill>
                <a:latin typeface="Sassoon Infant Std" panose="020B0503020103030203" pitchFamily="34" charset="0"/>
              </a:rPr>
              <a:t>Progress towards a more fluent style of moving, with developing control and grace.</a:t>
            </a:r>
          </a:p>
          <a:p>
            <a:pPr algn="just"/>
            <a:r>
              <a:rPr lang="en-GB" sz="800" dirty="0">
                <a:solidFill>
                  <a:srgbClr val="FF0000"/>
                </a:solidFill>
                <a:latin typeface="Sassoon Infant Std" panose="020B0503020103030203" pitchFamily="34" charset="0"/>
              </a:rPr>
              <a:t>Combine different movements with ease and fluency.</a:t>
            </a:r>
          </a:p>
          <a:p>
            <a:pPr algn="just"/>
            <a:r>
              <a:rPr lang="en-GB" sz="800" dirty="0">
                <a:solidFill>
                  <a:srgbClr val="FF0000"/>
                </a:solidFill>
                <a:latin typeface="Sassoon Infant Std" panose="020B0503020103030203" pitchFamily="34" charset="0"/>
              </a:rPr>
              <a:t>Revise and refine the fundamental movement skills they have already acquired:</a:t>
            </a:r>
          </a:p>
          <a:p>
            <a:pPr algn="just"/>
            <a:r>
              <a:rPr lang="en-GB" sz="800" dirty="0">
                <a:solidFill>
                  <a:schemeClr val="accent6"/>
                </a:solidFill>
                <a:latin typeface="Sassoon Infant Std" panose="020B0503020103030203" pitchFamily="34" charset="0"/>
              </a:rPr>
              <a:t>Move energetically, such as running, jumping, dancing, hopping, skipping and climbing.</a:t>
            </a:r>
          </a:p>
          <a:p>
            <a:pPr algn="just"/>
            <a:r>
              <a:rPr lang="en-GB" sz="800" dirty="0">
                <a:solidFill>
                  <a:schemeClr val="tx1"/>
                </a:solidFill>
                <a:latin typeface="Sassoon Infant Std" panose="020B0503020103030203" pitchFamily="34" charset="0"/>
              </a:rPr>
              <a:t>Session 5 – To climb up and down apparatus.</a:t>
            </a:r>
          </a:p>
          <a:p>
            <a:r>
              <a:rPr lang="en-GB" sz="900" dirty="0">
                <a:solidFill>
                  <a:schemeClr val="tx1"/>
                </a:solidFill>
                <a:latin typeface="Sassoon Infant Std" panose="020B0503020103030203" pitchFamily="34" charset="0"/>
              </a:rPr>
              <a:t>Session 6:</a:t>
            </a:r>
            <a:r>
              <a:rPr lang="en-GB" sz="900" b="0" i="0" dirty="0">
                <a:solidFill>
                  <a:srgbClr val="000000"/>
                </a:solidFill>
                <a:effectLst/>
                <a:latin typeface="Sassoon Infant Std" panose="020B0503020103030203" pitchFamily="34" charset="0"/>
              </a:rPr>
              <a:t>To revise fundamental movement skills covered in the unit.</a:t>
            </a:r>
            <a:endParaRPr lang="en-GB" sz="900" dirty="0">
              <a:solidFill>
                <a:schemeClr val="accent6"/>
              </a:solidFill>
              <a:latin typeface="Sassoon Infant Std" panose="020B0503020103030203" pitchFamily="34" charset="0"/>
            </a:endParaRPr>
          </a:p>
          <a:p>
            <a:endParaRPr lang="en-GB" sz="800" dirty="0">
              <a:solidFill>
                <a:schemeClr val="accent6"/>
              </a:solidFill>
              <a:latin typeface="Sassoon Infant Std" panose="020B0503020103030203" pitchFamily="34" charset="0"/>
            </a:endParaRPr>
          </a:p>
          <a:p>
            <a:r>
              <a:rPr lang="en-GB" sz="900" dirty="0">
                <a:solidFill>
                  <a:schemeClr val="tx1"/>
                </a:solidFill>
                <a:latin typeface="Sassoon Infant Std" panose="020B0503020103030203" pitchFamily="34" charset="0"/>
              </a:rPr>
              <a:t>Balance Bike Sessions ran by CSSP, two sessions. </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53E9EC2-AB11-4D43-919F-7B4A26B5D983}"/>
              </a:ext>
            </a:extLst>
          </p:cNvPr>
          <p:cNvSpPr/>
          <p:nvPr/>
        </p:nvSpPr>
        <p:spPr>
          <a:xfrm>
            <a:off x="8331889" y="315583"/>
            <a:ext cx="3488758" cy="6226833"/>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r>
              <a:rPr lang="en-GB" sz="1100" dirty="0">
                <a:latin typeface="Sassoon Primary Std" panose="020B0503020103030203" pitchFamily="34" charset="0"/>
              </a:rPr>
              <a:t>Personal Social and Emotional Development</a:t>
            </a:r>
          </a:p>
          <a:p>
            <a:pPr algn="ctr"/>
            <a:r>
              <a:rPr lang="en-GB" sz="1100" dirty="0">
                <a:latin typeface="Sassoon Primary Std" panose="020B0503020103030203" pitchFamily="34" charset="0"/>
              </a:rPr>
              <a:t>School Value: Courage </a:t>
            </a:r>
          </a:p>
          <a:p>
            <a:r>
              <a:rPr lang="en-GB" sz="900" dirty="0">
                <a:latin typeface="Sassoon Primary Std" panose="020B0503020103030203" pitchFamily="34" charset="0"/>
              </a:rPr>
              <a:t>Session 1: Introduce theme. Encourage children to feel what is inside the box? Explain that it needs someone to be brave to have a try. </a:t>
            </a:r>
          </a:p>
          <a:p>
            <a:r>
              <a:rPr lang="en-GB" sz="800" dirty="0">
                <a:solidFill>
                  <a:srgbClr val="FF0000"/>
                </a:solidFill>
                <a:latin typeface="Sassoon Primary Std" panose="020B0503020103030203" pitchFamily="34" charset="0"/>
              </a:rPr>
              <a:t>See themselves as a valuable individual</a:t>
            </a:r>
          </a:p>
          <a:p>
            <a:r>
              <a:rPr lang="en-GB" sz="800" dirty="0">
                <a:solidFill>
                  <a:schemeClr val="accent6"/>
                </a:solidFill>
                <a:latin typeface="Sassoon Primary Std" panose="020B0503020103030203" pitchFamily="34" charset="0"/>
              </a:rPr>
              <a:t>Be confident to try new activities and show independence, resilience and perseverance in the face of a challenge.</a:t>
            </a:r>
          </a:p>
          <a:p>
            <a:r>
              <a:rPr lang="en-GB" sz="800" dirty="0">
                <a:solidFill>
                  <a:schemeClr val="accent6"/>
                </a:solidFill>
                <a:latin typeface="Sassoon Primary Std" panose="020B0503020103030203" pitchFamily="34" charset="0"/>
              </a:rPr>
              <a:t>Gove focused attention to what the teacher says, responding appropriately even when engaged in activity, shows an ability to follow instructions involving several ideas or actions. </a:t>
            </a:r>
          </a:p>
          <a:p>
            <a:r>
              <a:rPr lang="en-GB" sz="900" dirty="0">
                <a:solidFill>
                  <a:schemeClr val="tx1"/>
                </a:solidFill>
                <a:latin typeface="Sassoon Primary Std" panose="020B0503020103030203" pitchFamily="34" charset="0"/>
              </a:rPr>
              <a:t>Session 2: Read the story “The Lion inside” by Rachel Bright children to respond to questions from the story and discuss what they thought about the lion at the beginning of the book and at the end, using an emotional timeline. Record in floor book.</a:t>
            </a:r>
          </a:p>
          <a:p>
            <a:r>
              <a:rPr lang="en-GB" sz="800" dirty="0">
                <a:solidFill>
                  <a:srgbClr val="FF0000"/>
                </a:solidFill>
                <a:latin typeface="Sassoon Primary Std" panose="020B0503020103030203" pitchFamily="34" charset="0"/>
              </a:rPr>
              <a:t>See themselves as a valuable individual</a:t>
            </a:r>
          </a:p>
          <a:p>
            <a:r>
              <a:rPr lang="en-GB" sz="800" dirty="0">
                <a:solidFill>
                  <a:schemeClr val="accent6"/>
                </a:solidFill>
                <a:latin typeface="Sassoon Primary Std" panose="020B0503020103030203" pitchFamily="34" charset="0"/>
              </a:rPr>
              <a:t>Be confident to try new activities and show independence, resilience and perseverance in the face of a challenge.</a:t>
            </a:r>
          </a:p>
          <a:p>
            <a:r>
              <a:rPr lang="en-GB" sz="800" dirty="0">
                <a:solidFill>
                  <a:schemeClr val="accent6"/>
                </a:solidFill>
                <a:latin typeface="Sassoon Primary Std" panose="020B0503020103030203" pitchFamily="34" charset="0"/>
              </a:rPr>
              <a:t>Gove focused attention to what the teacher says, responding appropriately even when engaged in activity, shows an ability to follow instructions involving several ideas or actions. </a:t>
            </a:r>
          </a:p>
          <a:p>
            <a:r>
              <a:rPr lang="en-GB" sz="900" dirty="0">
                <a:solidFill>
                  <a:schemeClr val="tx1"/>
                </a:solidFill>
                <a:latin typeface="Sassoon Primary Std" panose="020B0503020103030203" pitchFamily="34" charset="0"/>
              </a:rPr>
              <a:t>Session 3: Use positive role model (Children’s pride of Britain award) to inspire bravery. Children to respond with something they have done to be brave.</a:t>
            </a:r>
          </a:p>
          <a:p>
            <a:r>
              <a:rPr lang="en-GB" sz="800" dirty="0">
                <a:solidFill>
                  <a:srgbClr val="FF0000"/>
                </a:solidFill>
                <a:latin typeface="Sassoon Primary Std" panose="020B0503020103030203" pitchFamily="34" charset="0"/>
              </a:rPr>
              <a:t>See themselves as a valuable individual</a:t>
            </a:r>
          </a:p>
          <a:p>
            <a:r>
              <a:rPr lang="en-GB" sz="800" dirty="0">
                <a:solidFill>
                  <a:schemeClr val="tx1"/>
                </a:solidFill>
                <a:latin typeface="Sassoon Primary Std" panose="020B0503020103030203" pitchFamily="34" charset="0"/>
              </a:rPr>
              <a:t> </a:t>
            </a:r>
            <a:r>
              <a:rPr lang="en-GB" sz="800" dirty="0">
                <a:solidFill>
                  <a:schemeClr val="accent6"/>
                </a:solidFill>
                <a:latin typeface="Sassoon Primary Std" panose="020B0503020103030203" pitchFamily="34" charset="0"/>
              </a:rPr>
              <a:t>Record in floor book. Show an understanding of their own feelings and those of others and begin to regulate their behaviour accordingly. </a:t>
            </a:r>
          </a:p>
          <a:p>
            <a:r>
              <a:rPr lang="en-GB" sz="800" dirty="0">
                <a:solidFill>
                  <a:schemeClr val="accent6"/>
                </a:solidFill>
                <a:latin typeface="Sassoon Primary Std" panose="020B0503020103030203" pitchFamily="34" charset="0"/>
              </a:rPr>
              <a:t>Show sensitivity to their own and to other’s needs.</a:t>
            </a:r>
          </a:p>
          <a:p>
            <a:r>
              <a:rPr lang="en-GB" sz="900" dirty="0">
                <a:solidFill>
                  <a:schemeClr val="tx1"/>
                </a:solidFill>
                <a:latin typeface="Sassoon Primary Std" panose="020B0503020103030203" pitchFamily="34" charset="0"/>
              </a:rPr>
              <a:t>Session 4: Read the story of “Ruby’s worry” explain that our problems/worries need to courage to help them go away. Children to offer solutions how to solve worries. Record in floor book. </a:t>
            </a:r>
          </a:p>
          <a:p>
            <a:r>
              <a:rPr lang="en-GB" sz="800" dirty="0">
                <a:solidFill>
                  <a:srgbClr val="FF0000"/>
                </a:solidFill>
                <a:latin typeface="Sassoon Primary Std" panose="020B0503020103030203" pitchFamily="34" charset="0"/>
              </a:rPr>
              <a:t>See themselves as a valuable individual</a:t>
            </a:r>
          </a:p>
          <a:p>
            <a:r>
              <a:rPr lang="en-GB" sz="800" dirty="0">
                <a:solidFill>
                  <a:srgbClr val="FF0000"/>
                </a:solidFill>
                <a:latin typeface="Sassoon Primary Std" panose="020B0503020103030203" pitchFamily="34" charset="0"/>
              </a:rPr>
              <a:t>Express their feelings and consider others feelings.</a:t>
            </a:r>
          </a:p>
          <a:p>
            <a:r>
              <a:rPr lang="en-GB" sz="800" dirty="0">
                <a:solidFill>
                  <a:srgbClr val="FF0000"/>
                </a:solidFill>
                <a:latin typeface="Sassoon Primary Std" panose="020B0503020103030203" pitchFamily="34" charset="0"/>
              </a:rPr>
              <a:t>Identify and moderate their own feelings socially.</a:t>
            </a:r>
          </a:p>
          <a:p>
            <a:r>
              <a:rPr lang="en-GB" sz="800" dirty="0">
                <a:solidFill>
                  <a:schemeClr val="tx1"/>
                </a:solidFill>
                <a:latin typeface="Sassoon Primary Std" panose="020B0503020103030203" pitchFamily="34" charset="0"/>
              </a:rPr>
              <a:t> </a:t>
            </a:r>
            <a:r>
              <a:rPr lang="en-GB" sz="800" dirty="0">
                <a:solidFill>
                  <a:schemeClr val="accent6"/>
                </a:solidFill>
                <a:latin typeface="Sassoon Primary Std" panose="020B0503020103030203" pitchFamily="34" charset="0"/>
              </a:rPr>
              <a:t>Record in floor book. Show an understanding of their own feelings and those of others and begin to regulate their behaviour accordingly. </a:t>
            </a:r>
          </a:p>
          <a:p>
            <a:r>
              <a:rPr lang="en-GB" sz="800" dirty="0">
                <a:solidFill>
                  <a:schemeClr val="accent6"/>
                </a:solidFill>
                <a:latin typeface="Sassoon Primary Std" panose="020B0503020103030203" pitchFamily="34" charset="0"/>
              </a:rPr>
              <a:t>Show sensitivity to their own and to other’s needs</a:t>
            </a:r>
            <a:r>
              <a:rPr lang="en-GB" sz="900" dirty="0">
                <a:solidFill>
                  <a:schemeClr val="accent6"/>
                </a:solidFill>
                <a:latin typeface="Sassoon Primary Std" panose="020B0503020103030203" pitchFamily="34" charset="0"/>
              </a:rPr>
              <a:t>.</a:t>
            </a:r>
          </a:p>
          <a:p>
            <a:endParaRPr lang="en-GB" sz="900" dirty="0">
              <a:solidFill>
                <a:schemeClr val="tx1"/>
              </a:solidFill>
              <a:latin typeface="Sassoon Primary Std" panose="020B0503020103030203" pitchFamily="34" charset="0"/>
            </a:endParaRPr>
          </a:p>
          <a:p>
            <a:r>
              <a:rPr lang="en-GB" sz="1100" dirty="0">
                <a:latin typeface="Sassoon Primary Std" panose="020B0503020103030203" pitchFamily="34" charset="0"/>
              </a:rPr>
              <a:t>Value: Independence</a:t>
            </a:r>
          </a:p>
          <a:p>
            <a:r>
              <a:rPr lang="en-GB" sz="900" dirty="0">
                <a:latin typeface="Sassoon Primary Std" panose="020B0503020103030203" pitchFamily="34" charset="0"/>
              </a:rPr>
              <a:t>Session 5: </a:t>
            </a:r>
            <a:r>
              <a:rPr lang="en-GB" sz="900" dirty="0">
                <a:solidFill>
                  <a:schemeClr val="tx1"/>
                </a:solidFill>
                <a:latin typeface="Sassoon Primary Std" panose="020B0503020103030203" pitchFamily="34" charset="0"/>
              </a:rPr>
              <a:t>Read story “Pinks Screen Time” answer questions from the story and record in floor book, discuss responsibility of keeping ourself safe.</a:t>
            </a:r>
          </a:p>
          <a:p>
            <a:r>
              <a:rPr lang="en-GB" sz="800" dirty="0">
                <a:solidFill>
                  <a:schemeClr val="accent1"/>
                </a:solidFill>
                <a:latin typeface="Sassoon Primary Std" panose="020B0503020103030203" pitchFamily="34" charset="0"/>
              </a:rPr>
              <a:t>Be increasingly independent in meeting their own care needs, e.g brushing teeth,</a:t>
            </a:r>
          </a:p>
          <a:p>
            <a:r>
              <a:rPr lang="en-GB" sz="800" dirty="0">
                <a:solidFill>
                  <a:srgbClr val="FF0000"/>
                </a:solidFill>
                <a:latin typeface="Sassoon Primary Std" panose="020B0503020103030203" pitchFamily="34" charset="0"/>
              </a:rPr>
              <a:t>Know and talk about the different factors that support their overall health and wellbeing: - toothbrushing</a:t>
            </a:r>
          </a:p>
          <a:p>
            <a:r>
              <a:rPr lang="en-GB" sz="800" dirty="0">
                <a:solidFill>
                  <a:schemeClr val="accent6"/>
                </a:solidFill>
                <a:latin typeface="Sassoon Primary Std" panose="020B0503020103030203" pitchFamily="34" charset="0"/>
              </a:rPr>
              <a:t>Manage their own basic hygiene and personal needs.</a:t>
            </a:r>
          </a:p>
          <a:p>
            <a:endParaRPr lang="en-GB" sz="800" dirty="0">
              <a:solidFill>
                <a:schemeClr val="accent6"/>
              </a:solidFill>
              <a:latin typeface="Sassoon Primary Std" panose="020B0503020103030203" pitchFamily="34" charset="0"/>
            </a:endParaRPr>
          </a:p>
          <a:p>
            <a:endParaRPr lang="en-GB" sz="800" dirty="0">
              <a:solidFill>
                <a:schemeClr val="accent6"/>
              </a:solidFill>
              <a:latin typeface="Sassoon Primary Std" panose="020B0503020103030203" pitchFamily="34" charset="0"/>
            </a:endParaRPr>
          </a:p>
          <a:p>
            <a:endParaRPr lang="en-GB" sz="800" dirty="0">
              <a:solidFill>
                <a:schemeClr val="accent6"/>
              </a:solidFill>
              <a:latin typeface="Sassoon Primary Std" panose="020B0503020103030203" pitchFamily="34" charset="0"/>
            </a:endParaRPr>
          </a:p>
          <a:p>
            <a:endParaRPr lang="en-GB" sz="800" dirty="0">
              <a:solidFill>
                <a:schemeClr val="accent6"/>
              </a:solidFill>
              <a:latin typeface="Sassoon Primary Std" panose="020B0503020103030203" pitchFamily="34" charset="0"/>
            </a:endParaRPr>
          </a:p>
          <a:p>
            <a:endParaRPr lang="en-GB" sz="800" dirty="0">
              <a:solidFill>
                <a:schemeClr val="accent6"/>
              </a:solidFill>
              <a:latin typeface="Sassoon Primary Std" panose="020B0503020103030203" pitchFamily="34" charset="0"/>
            </a:endParaRPr>
          </a:p>
          <a:p>
            <a:endParaRPr lang="en-GB" sz="800" dirty="0">
              <a:latin typeface="Sassoon Primary Std" panose="020B0503020103030203" pitchFamily="34" charset="0"/>
            </a:endParaRPr>
          </a:p>
          <a:p>
            <a:endParaRPr lang="en-GB" sz="800" dirty="0">
              <a:latin typeface="Sassoon Primary Std" panose="020B0503020103030203" pitchFamily="34" charset="0"/>
            </a:endParaRPr>
          </a:p>
          <a:p>
            <a:endParaRPr lang="en-GB" sz="800" dirty="0">
              <a:latin typeface="Sassoon Primary Std" panose="020B0503020103030203" pitchFamily="34" charset="0"/>
            </a:endParaRPr>
          </a:p>
          <a:p>
            <a:endParaRPr lang="en-GB" sz="800" dirty="0">
              <a:latin typeface="Sassoon Primary Std" panose="020B0503020103030203" pitchFamily="34" charset="0"/>
            </a:endParaRPr>
          </a:p>
          <a:p>
            <a:endParaRPr lang="en-GB" sz="800" dirty="0">
              <a:latin typeface="Sassoon Primary Std" panose="020B0503020103030203" pitchFamily="34" charset="0"/>
            </a:endParaRPr>
          </a:p>
          <a:p>
            <a:endParaRPr lang="en-GB" sz="800"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10" name="Rectangle 9">
            <a:extLst>
              <a:ext uri="{FF2B5EF4-FFF2-40B4-BE49-F238E27FC236}">
                <a16:creationId xmlns:a16="http://schemas.microsoft.com/office/drawing/2014/main" id="{24D118C2-6EB6-46BC-96F4-39A9E4711830}"/>
              </a:ext>
            </a:extLst>
          </p:cNvPr>
          <p:cNvSpPr/>
          <p:nvPr/>
        </p:nvSpPr>
        <p:spPr>
          <a:xfrm>
            <a:off x="4152899" y="2182882"/>
            <a:ext cx="3886200" cy="4359534"/>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r>
              <a:rPr lang="en-GB" sz="1100" dirty="0">
                <a:latin typeface="Sassoon Primary Std" panose="020B0503020103030203" pitchFamily="34" charset="0"/>
              </a:rPr>
              <a:t>Communication and Language:</a:t>
            </a:r>
          </a:p>
          <a:p>
            <a:r>
              <a:rPr lang="en-GB" sz="900" dirty="0">
                <a:latin typeface="Sassoon Primary Std" panose="020B0503020103030203" pitchFamily="34" charset="0"/>
              </a:rPr>
              <a:t>Session 1: Introduce new theme using driver pictures. Children to talk about what they can see and talking about them. Children to use talking partners to highlight what they would like to learn more about during the topic. </a:t>
            </a:r>
          </a:p>
          <a:p>
            <a:r>
              <a:rPr lang="en-GB" sz="900" dirty="0">
                <a:latin typeface="Sassoon Primary Std" panose="020B0503020103030203" pitchFamily="34" charset="0"/>
              </a:rPr>
              <a:t>Session 2:  Links to Literacy – Queen hot seating, children to work in pairs to fact find about the queen by asking her questions. </a:t>
            </a:r>
          </a:p>
          <a:p>
            <a:r>
              <a:rPr lang="en-GB" sz="900" dirty="0">
                <a:latin typeface="Sassoon Primary Std" panose="020B0503020103030203" pitchFamily="34" charset="0"/>
              </a:rPr>
              <a:t>Session 3:  Magic Mirror – Children to step through mirror, using videos and audio of London, children to talk about what they can see, hear and to tell us more.</a:t>
            </a:r>
          </a:p>
          <a:p>
            <a:r>
              <a:rPr lang="en-GB" sz="900" dirty="0">
                <a:latin typeface="Sassoon Primary Std" panose="020B0503020103030203" pitchFamily="34" charset="0"/>
              </a:rPr>
              <a:t>Session 4: London Tour Guides, children to work in partners to tell each other about London Facts/Landmarks.</a:t>
            </a:r>
          </a:p>
          <a:p>
            <a:r>
              <a:rPr lang="en-GB" sz="800" dirty="0">
                <a:solidFill>
                  <a:srgbClr val="FF0000"/>
                </a:solidFill>
                <a:latin typeface="Sassoon Primary Std" panose="020B0503020103030203" pitchFamily="34" charset="0"/>
              </a:rPr>
              <a:t>Use new vocabulary in different contexts.</a:t>
            </a:r>
          </a:p>
          <a:p>
            <a:r>
              <a:rPr lang="en-GB" sz="800" dirty="0">
                <a:solidFill>
                  <a:srgbClr val="FF0000"/>
                </a:solidFill>
                <a:latin typeface="Sassoon Primary Std" panose="020B0503020103030203" pitchFamily="34" charset="0"/>
              </a:rPr>
              <a:t>Understand how to listen carefully and why listening is important. </a:t>
            </a:r>
          </a:p>
          <a:p>
            <a:r>
              <a:rPr lang="en-GB" sz="800" dirty="0">
                <a:solidFill>
                  <a:srgbClr val="FF0000"/>
                </a:solidFill>
                <a:latin typeface="Sassoon Primary Std" panose="020B0503020103030203" pitchFamily="34" charset="0"/>
              </a:rPr>
              <a:t>Learn new vocabulary. </a:t>
            </a:r>
          </a:p>
          <a:p>
            <a:r>
              <a:rPr lang="en-GB" sz="800" dirty="0">
                <a:solidFill>
                  <a:srgbClr val="FF0000"/>
                </a:solidFill>
                <a:latin typeface="Sassoon Primary Std" panose="020B0503020103030203" pitchFamily="34" charset="0"/>
              </a:rPr>
              <a:t>Use new vocabulary through the day. </a:t>
            </a:r>
          </a:p>
          <a:p>
            <a:r>
              <a:rPr lang="en-GB" sz="800" dirty="0">
                <a:solidFill>
                  <a:srgbClr val="FF0000"/>
                </a:solidFill>
                <a:latin typeface="Sassoon Primary Std" panose="020B0503020103030203" pitchFamily="34" charset="0"/>
              </a:rPr>
              <a:t>Ask questions to find out more and to check they understand what has been said to them. </a:t>
            </a:r>
          </a:p>
          <a:p>
            <a:r>
              <a:rPr lang="en-GB" sz="800" dirty="0">
                <a:solidFill>
                  <a:srgbClr val="FF0000"/>
                </a:solidFill>
                <a:latin typeface="Sassoon Primary Std" panose="020B0503020103030203" pitchFamily="34" charset="0"/>
              </a:rPr>
              <a:t>Articulate their ideas and thoughts in well-formed sentences. </a:t>
            </a:r>
          </a:p>
          <a:p>
            <a:r>
              <a:rPr lang="en-GB" sz="800" dirty="0">
                <a:solidFill>
                  <a:srgbClr val="FF0000"/>
                </a:solidFill>
                <a:latin typeface="Sassoon Primary Std" panose="020B0503020103030203" pitchFamily="34" charset="0"/>
              </a:rPr>
              <a:t>Connect one idea or action to another using a range of connectives. </a:t>
            </a:r>
          </a:p>
          <a:p>
            <a:r>
              <a:rPr lang="en-GB" sz="800" dirty="0">
                <a:solidFill>
                  <a:srgbClr val="FF0000"/>
                </a:solidFill>
                <a:latin typeface="Sassoon Primary Std" panose="020B0503020103030203" pitchFamily="34" charset="0"/>
              </a:rPr>
              <a:t> Describe events in some detail. </a:t>
            </a:r>
          </a:p>
          <a:p>
            <a:r>
              <a:rPr lang="en-GB" sz="800" dirty="0">
                <a:solidFill>
                  <a:srgbClr val="FF0000"/>
                </a:solidFill>
                <a:latin typeface="Sassoon Primary Std" panose="020B0503020103030203" pitchFamily="34" charset="0"/>
              </a:rPr>
              <a:t> Use talk to help work out problems and organise thinking and activities, and to explain how things work and why they might happen</a:t>
            </a:r>
          </a:p>
          <a:p>
            <a:r>
              <a:rPr lang="en-GB" sz="900" dirty="0">
                <a:solidFill>
                  <a:schemeClr val="accent6"/>
                </a:solidFill>
                <a:latin typeface="Sassoon Primary Std" panose="020B0503020103030203" pitchFamily="34" charset="0"/>
              </a:rPr>
              <a:t>Participate in small group, class and one-to-one discussions, offering their own ideas, using recently introduced vocabulary. </a:t>
            </a:r>
          </a:p>
          <a:p>
            <a:r>
              <a:rPr lang="en-GB" sz="900" dirty="0">
                <a:solidFill>
                  <a:schemeClr val="accent6"/>
                </a:solidFill>
                <a:latin typeface="Sassoon Primary Std" panose="020B0503020103030203" pitchFamily="34" charset="0"/>
              </a:rPr>
              <a:t>Offer explanations for why things might happen, making use of recently introduced vocabulary from stories, non-fiction, rhymes and poems when appropriate.</a:t>
            </a:r>
          </a:p>
          <a:p>
            <a:r>
              <a:rPr lang="en-GB" sz="900" dirty="0">
                <a:solidFill>
                  <a:schemeClr val="accent6"/>
                </a:solidFill>
                <a:latin typeface="Sassoon Primary Std" panose="020B0503020103030203" pitchFamily="34" charset="0"/>
              </a:rPr>
              <a:t>Listen attentively and respond to what they hear with relevant questions, comments and actions when being read to and during whole class discussions and small group interactions</a:t>
            </a:r>
          </a:p>
          <a:p>
            <a:r>
              <a:rPr lang="en-GB" sz="900" dirty="0">
                <a:solidFill>
                  <a:schemeClr val="accent6"/>
                </a:solidFill>
                <a:latin typeface="Sassoon Primary Std" panose="020B0503020103030203" pitchFamily="34" charset="0"/>
              </a:rPr>
              <a:t>Hold conversation when engaged in back-and-forth exchanges with their teacher and peers</a:t>
            </a:r>
          </a:p>
          <a:p>
            <a:r>
              <a:rPr lang="en-GB" sz="900" dirty="0">
                <a:latin typeface="Sassoon Primary Std" panose="020B0503020103030203" pitchFamily="34" charset="0"/>
              </a:rPr>
              <a:t> </a:t>
            </a:r>
          </a:p>
          <a:p>
            <a:endParaRPr lang="en-GB" sz="900"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6769" y="1499253"/>
            <a:ext cx="348975" cy="350844"/>
          </a:xfrm>
          <a:prstGeom prst="rect">
            <a:avLst/>
          </a:prstGeom>
        </p:spPr>
      </p:pic>
    </p:spTree>
    <p:extLst>
      <p:ext uri="{BB962C8B-B14F-4D97-AF65-F5344CB8AC3E}">
        <p14:creationId xmlns:p14="http://schemas.microsoft.com/office/powerpoint/2010/main" val="2656311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C7DD7-6927-D318-ECBD-F41F0C2870E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06EC38F-6DDA-9D00-B7AF-F37A0A13B78B}"/>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Spring 2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EAE7349D-7AB7-29F6-0B2E-ACD5598BAE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6EABF249-A553-10C6-CD5A-7A3D95B22FC8}"/>
              </a:ext>
            </a:extLst>
          </p:cNvPr>
          <p:cNvSpPr/>
          <p:nvPr/>
        </p:nvSpPr>
        <p:spPr>
          <a:xfrm>
            <a:off x="545840"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sz="1000" b="1" dirty="0"/>
          </a:p>
          <a:p>
            <a:endParaRPr lang="en-GB" sz="1000" b="1" dirty="0"/>
          </a:p>
          <a:p>
            <a:endParaRPr lang="en-GB" sz="1000" b="1" dirty="0"/>
          </a:p>
          <a:p>
            <a:endParaRPr lang="en-GB" sz="1000" b="1" dirty="0"/>
          </a:p>
          <a:p>
            <a:endParaRPr lang="en-GB" sz="1000" b="1" dirty="0"/>
          </a:p>
          <a:p>
            <a:endParaRPr lang="en-GB" sz="1000" b="1" dirty="0"/>
          </a:p>
          <a:p>
            <a:endParaRPr lang="en-GB" sz="1000" b="1" dirty="0"/>
          </a:p>
          <a:p>
            <a:r>
              <a:rPr lang="en-GB" sz="1000" b="1" dirty="0"/>
              <a:t>Literacy</a:t>
            </a:r>
          </a:p>
          <a:p>
            <a:r>
              <a:rPr lang="en-GB" sz="1000" b="1" dirty="0">
                <a:latin typeface="Sassoon Infant Std" panose="020B0503020103030203" pitchFamily="34" charset="0"/>
              </a:rPr>
              <a:t>Phonics –</a:t>
            </a:r>
            <a:r>
              <a:rPr lang="en-GB" sz="1000" dirty="0">
                <a:latin typeface="Sassoon Infant Std" panose="020B0503020103030203" pitchFamily="34" charset="0"/>
              </a:rPr>
              <a:t> Phase 3 GPCs up to ear. Two syllable words. Tricky words are, like, said, when, have, one, come, do, so, were. Teaching of pseudo words. Consolidation of previous phase 3 GPCs. Writing of earlier phase 3 tricky words in sentences. Begin to look at capital letters and full stops. </a:t>
            </a:r>
          </a:p>
          <a:p>
            <a:endParaRPr lang="en-GB" sz="1000" b="1" dirty="0">
              <a:latin typeface="Sassoon Infant Std" panose="020B0503020103030203" pitchFamily="34" charset="0"/>
            </a:endParaRPr>
          </a:p>
          <a:p>
            <a:r>
              <a:rPr lang="en-GB" sz="1000" b="1" dirty="0">
                <a:latin typeface="Sassoon Infant Std" panose="020B0503020103030203" pitchFamily="34" charset="0"/>
              </a:rPr>
              <a:t>Fiction – The Queens Hat</a:t>
            </a:r>
          </a:p>
          <a:p>
            <a:r>
              <a:rPr lang="en-GB" sz="1000" dirty="0">
                <a:latin typeface="Sassoon Infant Std" panose="020B0503020103030203" pitchFamily="34" charset="0"/>
              </a:rPr>
              <a:t>Creating a story map to recreate the story using Chorley Landmarks. Re-writing a simple section of the story and combining for a new version. Transcription and composition of sentences. </a:t>
            </a:r>
          </a:p>
          <a:p>
            <a:endParaRPr lang="en-GB" sz="1000" b="1" dirty="0">
              <a:latin typeface="Sassoon Infant Std" panose="020B0503020103030203" pitchFamily="34" charset="0"/>
            </a:endParaRPr>
          </a:p>
          <a:p>
            <a:r>
              <a:rPr lang="en-GB" sz="1000" b="1" dirty="0">
                <a:latin typeface="Sassoon Infant Std" panose="020B0503020103030203" pitchFamily="34" charset="0"/>
              </a:rPr>
              <a:t>Non Fiction – A walk in London</a:t>
            </a:r>
          </a:p>
          <a:p>
            <a:r>
              <a:rPr lang="en-GB" sz="1000" dirty="0">
                <a:latin typeface="Sassoon Infant Std" panose="020B0503020103030203" pitchFamily="34" charset="0"/>
              </a:rPr>
              <a:t>Poster all about London. Writing key facts. Using phonic knowledge to make plausible attempts. Begin to use digraphs/trigraphs in writing. Composition of sentences.</a:t>
            </a:r>
          </a:p>
          <a:p>
            <a:endParaRPr lang="en-GB" sz="1000" b="1" dirty="0">
              <a:latin typeface="Sassoon Infant Std" panose="020B0503020103030203" pitchFamily="34" charset="0"/>
            </a:endParaRPr>
          </a:p>
          <a:p>
            <a:r>
              <a:rPr lang="en-GB" sz="1000" b="1" dirty="0">
                <a:latin typeface="Sassoon Infant Std" panose="020B0503020103030203" pitchFamily="34" charset="0"/>
              </a:rPr>
              <a:t>Poetry – Sing a song of sixpence. </a:t>
            </a:r>
          </a:p>
          <a:p>
            <a:r>
              <a:rPr lang="en-GB" sz="1000" dirty="0">
                <a:latin typeface="Sassoon Infant Std" panose="020B0503020103030203" pitchFamily="34" charset="0"/>
              </a:rPr>
              <a:t>Re- tell the rhyme by heart with actions. </a:t>
            </a:r>
          </a:p>
          <a:p>
            <a:r>
              <a:rPr lang="en-GB" sz="1000" dirty="0">
                <a:latin typeface="Sassoon Infant Std" panose="020B0503020103030203" pitchFamily="34" charset="0"/>
              </a:rPr>
              <a:t>Compose a rhyming sentence.</a:t>
            </a:r>
            <a:r>
              <a:rPr lang="en-GB" sz="1100" b="1" dirty="0">
                <a:latin typeface="Sassoon Infant Std" panose="020B0503020103030203" pitchFamily="34" charset="0"/>
              </a:rPr>
              <a:t>	</a:t>
            </a: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r>
              <a:rPr lang="en-GB" sz="1100" b="1" dirty="0">
                <a:latin typeface="Sassoon Infant Std" panose="020B0503020103030203" pitchFamily="34" charset="0"/>
              </a:rPr>
              <a:t>See LAPS for key skills.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F4CF1155-30AD-A6EB-34B7-FA8026867A90}"/>
              </a:ext>
            </a:extLst>
          </p:cNvPr>
          <p:cNvSpPr/>
          <p:nvPr/>
        </p:nvSpPr>
        <p:spPr>
          <a:xfrm>
            <a:off x="8171182" y="811438"/>
            <a:ext cx="3629147" cy="297061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r>
              <a:rPr lang="en-GB" sz="1400" b="1" dirty="0">
                <a:latin typeface="Sassoon Primary Std" panose="020B0503020103030203" pitchFamily="34" charset="0"/>
              </a:rPr>
              <a:t>Expressive arts and Design </a:t>
            </a:r>
            <a:r>
              <a:rPr lang="en-GB" sz="1100" b="1" dirty="0">
                <a:latin typeface="Sassoon Primary Std" panose="020B0503020103030203" pitchFamily="34" charset="0"/>
              </a:rPr>
              <a:t>–</a:t>
            </a:r>
          </a:p>
          <a:p>
            <a:pPr algn="ctr"/>
            <a:r>
              <a:rPr lang="en-GB" sz="1100" b="1" dirty="0">
                <a:latin typeface="Sassoon Primary Std" panose="020B0503020103030203" pitchFamily="34" charset="0"/>
              </a:rPr>
              <a:t>Design Technology: Structures</a:t>
            </a:r>
          </a:p>
          <a:p>
            <a:pPr algn="ctr"/>
            <a:r>
              <a:rPr lang="en-GB" sz="900" dirty="0">
                <a:solidFill>
                  <a:schemeClr val="tx1"/>
                </a:solidFill>
                <a:latin typeface="Sassoon Primary Std" panose="020B0503020103030203" pitchFamily="34" charset="0"/>
              </a:rPr>
              <a:t>Session 1: Children to identify and name London landmarks. In small groups children to chose a landmark and talk about its height, what is made from and how it is used.  </a:t>
            </a:r>
          </a:p>
          <a:p>
            <a:pPr algn="ctr"/>
            <a:r>
              <a:rPr lang="en-GB" sz="900" dirty="0">
                <a:solidFill>
                  <a:schemeClr val="tx1"/>
                </a:solidFill>
                <a:latin typeface="Sassoon Primary Std" panose="020B0503020103030203" pitchFamily="34" charset="0"/>
              </a:rPr>
              <a:t>Session 2: Listen to the nursery rhyme London Bridge explain all that we are going to make landmarks that will not fall down. Show a video of London Bridge opening to allow ships to pass. Children to create their own bridges structures from Lego. </a:t>
            </a:r>
          </a:p>
          <a:p>
            <a:pPr algn="ctr"/>
            <a:r>
              <a:rPr lang="en-GB" sz="900" dirty="0">
                <a:solidFill>
                  <a:schemeClr val="tx1"/>
                </a:solidFill>
                <a:latin typeface="Sassoon Primary Std" panose="020B0503020103030203" pitchFamily="34" charset="0"/>
              </a:rPr>
              <a:t>Session 3: Revisit previous session land marks, using junk modelling children to create structures, focusing upon joining materials together using masking tape and pave glue. </a:t>
            </a:r>
          </a:p>
          <a:p>
            <a:r>
              <a:rPr lang="en-GB" sz="800" dirty="0">
                <a:solidFill>
                  <a:srgbClr val="FF0000"/>
                </a:solidFill>
                <a:latin typeface="Sassoon Primary Std" panose="020B0503020103030203" pitchFamily="34" charset="0"/>
              </a:rPr>
              <a:t>Explore, use and refine a variety of artistic effects to express their ideas and feelings. </a:t>
            </a:r>
          </a:p>
          <a:p>
            <a:r>
              <a:rPr lang="en-GB" sz="800" dirty="0">
                <a:solidFill>
                  <a:srgbClr val="FF0000"/>
                </a:solidFill>
                <a:latin typeface="Sassoon Primary Std" panose="020B0503020103030203" pitchFamily="34" charset="0"/>
              </a:rPr>
              <a:t>Return to and build on their previous learning, refining ideas and developing their ability to represent them. </a:t>
            </a:r>
          </a:p>
          <a:p>
            <a:r>
              <a:rPr lang="en-GB" sz="800" dirty="0">
                <a:solidFill>
                  <a:srgbClr val="FF0000"/>
                </a:solidFill>
                <a:latin typeface="Sassoon Primary Std" panose="020B0503020103030203" pitchFamily="34" charset="0"/>
              </a:rPr>
              <a:t> Create collaboratively, sharing ideas, resources and skills.</a:t>
            </a:r>
          </a:p>
          <a:p>
            <a:r>
              <a:rPr lang="en-GB" sz="800" dirty="0">
                <a:solidFill>
                  <a:schemeClr val="accent6"/>
                </a:solidFill>
                <a:latin typeface="Sassoon Primary Std" panose="020B0503020103030203" pitchFamily="34" charset="0"/>
              </a:rPr>
              <a:t>Safely use and explore a variety of materials, tools and techniques, experimenting with colour, design, texture, form and function. </a:t>
            </a:r>
          </a:p>
          <a:p>
            <a:r>
              <a:rPr lang="en-GB" sz="800" dirty="0">
                <a:solidFill>
                  <a:schemeClr val="accent6"/>
                </a:solidFill>
                <a:latin typeface="Sassoon Primary Std" panose="020B0503020103030203" pitchFamily="34" charset="0"/>
              </a:rPr>
              <a:t>Share their creations, explaining the process they have used. </a:t>
            </a: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endParaRPr lang="en-GB" sz="1100"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BCC5EAE8-CA3B-57FB-2F7B-070552C52A91}"/>
              </a:ext>
            </a:extLst>
          </p:cNvPr>
          <p:cNvSpPr/>
          <p:nvPr/>
        </p:nvSpPr>
        <p:spPr>
          <a:xfrm>
            <a:off x="4403041"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800" b="1" dirty="0">
              <a:latin typeface="Sassoon Infant Std" panose="020B0503020103030203" pitchFamily="34" charset="0"/>
            </a:endParaRPr>
          </a:p>
          <a:p>
            <a:pPr algn="ctr"/>
            <a:endParaRPr lang="en-GB" sz="800" b="1" dirty="0">
              <a:latin typeface="Sassoon Infant Std" panose="020B0503020103030203" pitchFamily="34" charset="0"/>
            </a:endParaRPr>
          </a:p>
          <a:p>
            <a:pPr algn="ctr"/>
            <a:endParaRPr lang="en-GB" sz="800" b="1" dirty="0">
              <a:latin typeface="Sassoon Infant Std" panose="020B0503020103030203" pitchFamily="34" charset="0"/>
            </a:endParaRPr>
          </a:p>
          <a:p>
            <a:pPr algn="ctr"/>
            <a:endParaRPr lang="en-GB" sz="800" b="1" dirty="0">
              <a:latin typeface="Sassoon Infant Std" panose="020B0503020103030203" pitchFamily="34" charset="0"/>
            </a:endParaRPr>
          </a:p>
          <a:p>
            <a:pPr algn="ctr"/>
            <a:endParaRPr lang="en-GB" sz="800" b="1" dirty="0">
              <a:latin typeface="Sassoon Infant Std" panose="020B0503020103030203" pitchFamily="34" charset="0"/>
            </a:endParaRPr>
          </a:p>
          <a:p>
            <a:pPr algn="ctr"/>
            <a:endParaRPr lang="en-GB" sz="800" b="1" dirty="0">
              <a:latin typeface="Sassoon Infant Std" panose="020B0503020103030203" pitchFamily="34" charset="0"/>
            </a:endParaRPr>
          </a:p>
          <a:p>
            <a:pPr algn="ctr"/>
            <a:endParaRPr lang="en-GB" sz="800" b="1" dirty="0">
              <a:latin typeface="Sassoon Infant Std" panose="020B0503020103030203" pitchFamily="34" charset="0"/>
            </a:endParaRPr>
          </a:p>
          <a:p>
            <a:pPr algn="ctr"/>
            <a:endParaRPr lang="en-GB" sz="800" b="1" dirty="0">
              <a:latin typeface="Sassoon Infant Std" panose="020B0503020103030203" pitchFamily="34" charset="0"/>
            </a:endParaRPr>
          </a:p>
          <a:p>
            <a:pPr algn="ctr"/>
            <a:endParaRPr lang="en-GB" sz="800" b="1" dirty="0">
              <a:latin typeface="Sassoon Infant Std" panose="020B0503020103030203" pitchFamily="34" charset="0"/>
            </a:endParaRPr>
          </a:p>
          <a:p>
            <a:pPr algn="ctr"/>
            <a:endParaRPr lang="en-GB" sz="800" b="1" dirty="0">
              <a:latin typeface="Sassoon Infant Std" panose="020B0503020103030203" pitchFamily="34" charset="0"/>
            </a:endParaRPr>
          </a:p>
          <a:p>
            <a:endParaRPr lang="en-GB" sz="1400" b="1" dirty="0">
              <a:latin typeface="Sassoon Infant Std" panose="020B0503020103030203" pitchFamily="34" charset="0"/>
            </a:endParaRPr>
          </a:p>
          <a:p>
            <a:pPr algn="ctr"/>
            <a:r>
              <a:rPr lang="en-GB" sz="1100" b="1" dirty="0">
                <a:latin typeface="Sassoon Infant Std" panose="020B0503020103030203" pitchFamily="34" charset="0"/>
              </a:rPr>
              <a:t>Maths</a:t>
            </a:r>
          </a:p>
          <a:p>
            <a:r>
              <a:rPr lang="en-GB" sz="1050" dirty="0"/>
              <a:t>- Identify and name a circle, square, triangle, rectangle, cube, cuboid, sphere.</a:t>
            </a:r>
          </a:p>
          <a:p>
            <a:r>
              <a:rPr lang="en-GB" sz="1050" dirty="0"/>
              <a:t>- Sort shapes by properties. </a:t>
            </a:r>
          </a:p>
          <a:p>
            <a:r>
              <a:rPr lang="en-GB" sz="1050" dirty="0"/>
              <a:t>- Find one more and one fewer up to 10. </a:t>
            </a:r>
          </a:p>
          <a:p>
            <a:r>
              <a:rPr lang="en-GB" sz="1050" dirty="0"/>
              <a:t>- Consolidate using part </a:t>
            </a:r>
            <a:r>
              <a:rPr lang="en-GB" sz="1050" dirty="0" err="1"/>
              <a:t>part</a:t>
            </a:r>
            <a:r>
              <a:rPr lang="en-GB" sz="1050" dirty="0"/>
              <a:t> whole for addition and subtraction. </a:t>
            </a:r>
          </a:p>
          <a:p>
            <a:r>
              <a:rPr lang="en-GB" sz="1050" dirty="0"/>
              <a:t>- Recall addition and subtraction facts. </a:t>
            </a:r>
          </a:p>
          <a:p>
            <a:r>
              <a:rPr lang="en-GB" sz="1050" dirty="0"/>
              <a:t>- Know the relationship between addition and subtraction – inverse. </a:t>
            </a:r>
          </a:p>
          <a:p>
            <a:r>
              <a:rPr lang="en-GB" sz="1050" dirty="0"/>
              <a:t>- Doubling – adding the same amount together.</a:t>
            </a:r>
          </a:p>
          <a:p>
            <a:r>
              <a:rPr lang="en-GB" sz="1050" dirty="0"/>
              <a:t>- Double facts to 5. </a:t>
            </a:r>
          </a:p>
          <a:p>
            <a:r>
              <a:rPr lang="en-GB" sz="1050" dirty="0"/>
              <a:t>- Halving is sharing equally. Recognise equal or not. </a:t>
            </a:r>
          </a:p>
          <a:p>
            <a:r>
              <a:rPr lang="en-GB" sz="1050" dirty="0"/>
              <a:t>- Describe position and movement. </a:t>
            </a:r>
          </a:p>
          <a:p>
            <a:r>
              <a:rPr lang="en-GB" sz="1050" dirty="0"/>
              <a:t>- Order by time, time of day, longer time, shorter time, faster and slower.</a:t>
            </a:r>
            <a:endParaRPr lang="en-GB" sz="1050" b="1" dirty="0"/>
          </a:p>
          <a:p>
            <a:pPr algn="ctr"/>
            <a:r>
              <a:rPr lang="en-GB" sz="1050" dirty="0">
                <a:solidFill>
                  <a:srgbClr val="FF0000"/>
                </a:solidFill>
              </a:rPr>
              <a:t>.</a:t>
            </a:r>
          </a:p>
          <a:p>
            <a:pPr algn="ctr"/>
            <a:endParaRPr lang="en-GB" sz="1050"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4" name="Rectangle 3">
            <a:extLst>
              <a:ext uri="{FF2B5EF4-FFF2-40B4-BE49-F238E27FC236}">
                <a16:creationId xmlns:a16="http://schemas.microsoft.com/office/drawing/2014/main" id="{7F2792CA-5272-57BA-4FAF-2B0665E334FD}"/>
              </a:ext>
            </a:extLst>
          </p:cNvPr>
          <p:cNvSpPr/>
          <p:nvPr/>
        </p:nvSpPr>
        <p:spPr>
          <a:xfrm>
            <a:off x="8191502" y="3870434"/>
            <a:ext cx="3629147" cy="2683593"/>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800" b="1" dirty="0"/>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chemeClr val="tx1"/>
              </a:solidFill>
              <a:latin typeface="Sassoon Infant Std" panose="020B0503020103030203" pitchFamily="34" charset="0"/>
            </a:endParaRPr>
          </a:p>
          <a:p>
            <a:pPr algn="ctr"/>
            <a:r>
              <a:rPr lang="en-GB" sz="800" b="1" dirty="0">
                <a:solidFill>
                  <a:schemeClr val="tx1"/>
                </a:solidFill>
                <a:latin typeface="Sassoon Infant Std" panose="020B0503020103030203" pitchFamily="34" charset="0"/>
              </a:rPr>
              <a:t>Music – </a:t>
            </a:r>
          </a:p>
          <a:p>
            <a:r>
              <a:rPr lang="en-GB" sz="800" b="1" dirty="0" err="1">
                <a:solidFill>
                  <a:schemeClr val="tx1"/>
                </a:solidFill>
                <a:latin typeface="Sassoon Primary Std" panose="020B0503020103030203" pitchFamily="34" charset="0"/>
              </a:rPr>
              <a:t>Churanga</a:t>
            </a:r>
            <a:r>
              <a:rPr lang="en-GB" sz="800" b="1" dirty="0">
                <a:solidFill>
                  <a:schemeClr val="tx1"/>
                </a:solidFill>
                <a:latin typeface="Sassoon Primary Std" panose="020B0503020103030203" pitchFamily="34" charset="0"/>
              </a:rPr>
              <a:t> Musical School – Everyone!</a:t>
            </a:r>
          </a:p>
          <a:p>
            <a:r>
              <a:rPr lang="en-GB" sz="800" b="1" dirty="0">
                <a:solidFill>
                  <a:schemeClr val="tx1"/>
                </a:solidFill>
                <a:latin typeface="Sassoon Primary Std" panose="020B0503020103030203" pitchFamily="34" charset="0"/>
              </a:rPr>
              <a:t>Explore and  Create </a:t>
            </a:r>
            <a:r>
              <a:rPr lang="en-GB" sz="800" dirty="0">
                <a:solidFill>
                  <a:schemeClr val="tx1"/>
                </a:solidFill>
                <a:latin typeface="Sassoon Primary Std" panose="020B0503020103030203" pitchFamily="34" charset="0"/>
              </a:rPr>
              <a:t>- Musical Activities that embed pulse, rhythm and pitch, explore voices and classroom instruments. </a:t>
            </a:r>
          </a:p>
          <a:p>
            <a:r>
              <a:rPr lang="en-GB" sz="800" b="1" dirty="0">
                <a:solidFill>
                  <a:schemeClr val="tx1"/>
                </a:solidFill>
                <a:latin typeface="Sassoon Primary Std" panose="020B0503020103030203" pitchFamily="34" charset="0"/>
              </a:rPr>
              <a:t>Games Track </a:t>
            </a:r>
            <a:r>
              <a:rPr lang="en-GB" sz="800" dirty="0">
                <a:solidFill>
                  <a:schemeClr val="tx1"/>
                </a:solidFill>
                <a:latin typeface="Sassoon Primary Std" panose="020B0503020103030203" pitchFamily="34" charset="0"/>
              </a:rPr>
              <a:t>– Children to invent the pulse in different ways</a:t>
            </a:r>
          </a:p>
          <a:p>
            <a:r>
              <a:rPr lang="en-GB" sz="800" b="1" dirty="0">
                <a:solidFill>
                  <a:schemeClr val="tx1"/>
                </a:solidFill>
                <a:latin typeface="Sassoon Primary Std" panose="020B0503020103030203" pitchFamily="34" charset="0"/>
              </a:rPr>
              <a:t>Copy Cat Rhythm Games </a:t>
            </a:r>
            <a:r>
              <a:rPr lang="en-GB" sz="800" dirty="0">
                <a:solidFill>
                  <a:schemeClr val="tx1"/>
                </a:solidFill>
                <a:latin typeface="Sassoon Primary Std" panose="020B0503020103030203" pitchFamily="34" charset="0"/>
              </a:rPr>
              <a:t>– Children to </a:t>
            </a:r>
            <a:r>
              <a:rPr lang="en-GB" sz="800" dirty="0">
                <a:latin typeface="Sassoon Primary Std" panose="020B0503020103030203" pitchFamily="34" charset="0"/>
              </a:rPr>
              <a:t>Copy-clap some rhythms of phrases from the songs. </a:t>
            </a:r>
            <a:endParaRPr lang="en-GB" sz="800" dirty="0">
              <a:solidFill>
                <a:schemeClr val="tx1"/>
              </a:solidFill>
              <a:latin typeface="Sassoon Primary Std" panose="020B0503020103030203" pitchFamily="34" charset="0"/>
            </a:endParaRPr>
          </a:p>
          <a:p>
            <a:r>
              <a:rPr lang="en-GB" sz="800" b="1" dirty="0">
                <a:solidFill>
                  <a:schemeClr val="tx1"/>
                </a:solidFill>
                <a:latin typeface="Sassoon Primary Std" panose="020B0503020103030203" pitchFamily="34" charset="0"/>
              </a:rPr>
              <a:t>High and Low Games </a:t>
            </a:r>
            <a:r>
              <a:rPr lang="en-GB" sz="800" dirty="0">
                <a:solidFill>
                  <a:schemeClr val="tx1"/>
                </a:solidFill>
                <a:latin typeface="Sassoon Primary Std" panose="020B0503020103030203" pitchFamily="34" charset="0"/>
              </a:rPr>
              <a:t>– Children to e</a:t>
            </a:r>
            <a:r>
              <a:rPr lang="en-GB" sz="800" dirty="0">
                <a:latin typeface="Sassoon Primary Std" panose="020B0503020103030203" pitchFamily="34" charset="0"/>
              </a:rPr>
              <a:t> Explore high pitch and low pitch using the images from the songs. </a:t>
            </a:r>
          </a:p>
          <a:p>
            <a:r>
              <a:rPr lang="en-GB" sz="700" dirty="0">
                <a:solidFill>
                  <a:schemeClr val="accent1"/>
                </a:solidFill>
                <a:latin typeface="Sassoon Primary Std" panose="020B0503020103030203" pitchFamily="34" charset="0"/>
              </a:rPr>
              <a:t>Listen with increased attention to sounds. </a:t>
            </a:r>
          </a:p>
          <a:p>
            <a:r>
              <a:rPr lang="en-GB" sz="700" dirty="0">
                <a:solidFill>
                  <a:schemeClr val="accent1"/>
                </a:solidFill>
                <a:latin typeface="Sassoon Primary Std" panose="020B0503020103030203" pitchFamily="34" charset="0"/>
              </a:rPr>
              <a:t>Respond to what they have heard, expressing their thoughts and feelings.</a:t>
            </a:r>
          </a:p>
          <a:p>
            <a:r>
              <a:rPr lang="en-GB" sz="700" dirty="0">
                <a:solidFill>
                  <a:schemeClr val="accent1"/>
                </a:solidFill>
                <a:latin typeface="Sassoon Primary Std" panose="020B0503020103030203" pitchFamily="34" charset="0"/>
              </a:rPr>
              <a:t>Remember and sing entire songs. </a:t>
            </a:r>
          </a:p>
          <a:p>
            <a:r>
              <a:rPr lang="en-GB" sz="700" dirty="0">
                <a:solidFill>
                  <a:schemeClr val="accent1"/>
                </a:solidFill>
                <a:latin typeface="Sassoon Primary Std" panose="020B0503020103030203" pitchFamily="34" charset="0"/>
              </a:rPr>
              <a:t>Sing the pitch of a tone sung by another person (‘pitch match’). </a:t>
            </a:r>
          </a:p>
          <a:p>
            <a:r>
              <a:rPr lang="en-GB" sz="700" dirty="0">
                <a:solidFill>
                  <a:schemeClr val="accent1"/>
                </a:solidFill>
                <a:latin typeface="Sassoon Primary Std" panose="020B0503020103030203" pitchFamily="34" charset="0"/>
              </a:rPr>
              <a:t>Sing the melodic shape (moving melody, such as up and down, down and up) of familiar songs. </a:t>
            </a:r>
          </a:p>
          <a:p>
            <a:r>
              <a:rPr lang="en-GB" sz="700" dirty="0">
                <a:solidFill>
                  <a:schemeClr val="accent1"/>
                </a:solidFill>
                <a:latin typeface="Sassoon Primary Std" panose="020B0503020103030203" pitchFamily="34" charset="0"/>
              </a:rPr>
              <a:t>Create their own songs, or improvise a song around one they know. </a:t>
            </a:r>
          </a:p>
          <a:p>
            <a:r>
              <a:rPr lang="en-GB" sz="700" dirty="0">
                <a:solidFill>
                  <a:schemeClr val="accent1"/>
                </a:solidFill>
                <a:latin typeface="Sassoon Primary Std" panose="020B0503020103030203" pitchFamily="34" charset="0"/>
              </a:rPr>
              <a:t>Play instruments with increasing control to express their feelings and ideas.</a:t>
            </a:r>
          </a:p>
          <a:p>
            <a:r>
              <a:rPr lang="en-GB" sz="700" dirty="0">
                <a:solidFill>
                  <a:srgbClr val="FF0000"/>
                </a:solidFill>
                <a:latin typeface="Sassoon Primary Std" panose="020B0503020103030203" pitchFamily="34" charset="0"/>
              </a:rPr>
              <a:t>Sing in a group or on their own, increasingly matching the pitch and following the melody.</a:t>
            </a:r>
          </a:p>
          <a:p>
            <a:r>
              <a:rPr lang="en-GB" sz="700" dirty="0">
                <a:solidFill>
                  <a:srgbClr val="FF0000"/>
                </a:solidFill>
                <a:latin typeface="Sassoon Primary Std" panose="020B0503020103030203" pitchFamily="34" charset="0"/>
              </a:rPr>
              <a:t>Listen attentively, move to and talk about music, expressing their feelings and responses.</a:t>
            </a:r>
          </a:p>
          <a:p>
            <a:r>
              <a:rPr lang="en-GB" sz="700" dirty="0">
                <a:solidFill>
                  <a:srgbClr val="FF0000"/>
                </a:solidFill>
                <a:latin typeface="Sassoon Primary Std" panose="020B0503020103030203" pitchFamily="34" charset="0"/>
              </a:rPr>
              <a:t>Explore and engage in music making and dance, performing solo or in groups</a:t>
            </a:r>
          </a:p>
          <a:p>
            <a:r>
              <a:rPr lang="en-GB" sz="800" dirty="0">
                <a:solidFill>
                  <a:schemeClr val="accent6"/>
                </a:solidFill>
                <a:latin typeface="Sassoon Primary Std" panose="020B0503020103030203" pitchFamily="34" charset="0"/>
              </a:rPr>
              <a:t>Sing a range of well-known nursery rhymes and songs. </a:t>
            </a:r>
          </a:p>
          <a:p>
            <a:r>
              <a:rPr lang="en-GB" sz="800" dirty="0">
                <a:solidFill>
                  <a:schemeClr val="accent6"/>
                </a:solidFill>
                <a:latin typeface="Sassoon Primary Std" panose="020B0503020103030203" pitchFamily="34" charset="0"/>
              </a:rPr>
              <a:t>Perform songs, rhymes, poems and stories with others, and (when appropriate) try to move in time with music</a:t>
            </a:r>
            <a:endParaRPr lang="en-GB" sz="700" b="1" dirty="0">
              <a:solidFill>
                <a:schemeClr val="accent6"/>
              </a:solidFill>
              <a:latin typeface="Sassoon Primary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800" b="1" dirty="0">
              <a:solidFill>
                <a:srgbClr val="FFFF00"/>
              </a:solidFill>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endParaRPr lang="en-GB" sz="900"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24507248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2D889-83A6-D5E9-4981-6E84C67AE94E}"/>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DC4593F-76FF-1E10-7BC8-22B9ECD8709F}"/>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r>
              <a:rPr lang="en-GB" dirty="0">
                <a:latin typeface="Sassoon Primary Std" panose="020B0503020103030203" pitchFamily="34" charset="0"/>
              </a:rPr>
              <a:t>                                                Reception Spring 2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6EF7FF2-03DD-A8E5-2FDD-A8037F3F8B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83ADDAFF-DD32-993A-9F8F-FF485F721171}"/>
              </a:ext>
            </a:extLst>
          </p:cNvPr>
          <p:cNvSpPr/>
          <p:nvPr/>
        </p:nvSpPr>
        <p:spPr>
          <a:xfrm>
            <a:off x="545840" y="793167"/>
            <a:ext cx="3629147" cy="432358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r>
              <a:rPr lang="en-GB" sz="1100" b="1" dirty="0">
                <a:latin typeface="Sassoon Primary Std" panose="020B0503020103030203" pitchFamily="34" charset="0"/>
              </a:rPr>
              <a:t>Understanding the World – PP</a:t>
            </a:r>
          </a:p>
          <a:p>
            <a:r>
              <a:rPr lang="en-GB" sz="900" dirty="0">
                <a:solidFill>
                  <a:schemeClr val="tx1"/>
                </a:solidFill>
                <a:latin typeface="Sassoon Primary Std" panose="020B0503020103030203" pitchFamily="34" charset="0"/>
              </a:rPr>
              <a:t>Session 1: Children to look at Royal family members past and present, children to sort. Focus upon clothing, age of family member and what they are wearing. </a:t>
            </a:r>
          </a:p>
          <a:p>
            <a:r>
              <a:rPr lang="en-GB" sz="900" dirty="0">
                <a:solidFill>
                  <a:srgbClr val="FF0000"/>
                </a:solidFill>
                <a:latin typeface="Sassoon Primary Std" panose="020B0503020103030203" pitchFamily="34" charset="0"/>
              </a:rPr>
              <a:t>Comment on images of familiar situations in the past. •</a:t>
            </a:r>
          </a:p>
          <a:p>
            <a:r>
              <a:rPr lang="en-GB" sz="900" dirty="0">
                <a:solidFill>
                  <a:srgbClr val="FF0000"/>
                </a:solidFill>
                <a:latin typeface="Sassoon Primary Std" panose="020B0503020103030203" pitchFamily="34" charset="0"/>
              </a:rPr>
              <a:t>Compare and contrast characters from stories, including figures from the past.</a:t>
            </a:r>
          </a:p>
          <a:p>
            <a:r>
              <a:rPr lang="en-GB" sz="900" dirty="0">
                <a:solidFill>
                  <a:schemeClr val="accent6"/>
                </a:solidFill>
                <a:latin typeface="Sassoon Primary Std" panose="020B0503020103030203" pitchFamily="34" charset="0"/>
              </a:rPr>
              <a:t>Know some similarities and differences between things in the past and now, drawing on their experiences and what has been read in class.  Understand the past through settings, characters and events encountered in books read in class and storytelling.</a:t>
            </a:r>
          </a:p>
          <a:p>
            <a:r>
              <a:rPr lang="en-GB" sz="900" dirty="0">
                <a:solidFill>
                  <a:schemeClr val="tx1"/>
                </a:solidFill>
                <a:latin typeface="Sassoon Primary Std" panose="020B0503020103030203" pitchFamily="34" charset="0"/>
              </a:rPr>
              <a:t>Session 2: Life of King Charles – from baby to coronation, children to order life events.</a:t>
            </a:r>
          </a:p>
          <a:p>
            <a:r>
              <a:rPr lang="en-GB" sz="900" dirty="0">
                <a:solidFill>
                  <a:srgbClr val="FF0000"/>
                </a:solidFill>
                <a:latin typeface="Sassoon Primary Std" panose="020B0503020103030203" pitchFamily="34" charset="0"/>
              </a:rPr>
              <a:t>Comment on images of familiar situations in the past. •</a:t>
            </a:r>
          </a:p>
          <a:p>
            <a:r>
              <a:rPr lang="en-GB" sz="900" dirty="0">
                <a:solidFill>
                  <a:srgbClr val="FF0000"/>
                </a:solidFill>
                <a:latin typeface="Sassoon Primary Std" panose="020B0503020103030203" pitchFamily="34" charset="0"/>
              </a:rPr>
              <a:t>Compare and contrast characters from stories, including figures from the past.</a:t>
            </a:r>
          </a:p>
          <a:p>
            <a:r>
              <a:rPr lang="en-GB" sz="900" dirty="0">
                <a:solidFill>
                  <a:schemeClr val="accent6"/>
                </a:solidFill>
                <a:latin typeface="Sassoon Primary Std" panose="020B0503020103030203" pitchFamily="34" charset="0"/>
              </a:rPr>
              <a:t>Know some similarities and differences between things in the past and now, drawing on their experiences and what has been read in class.  Understand the past through settings, characters and events encountered in books read in class and storytelling.</a:t>
            </a:r>
          </a:p>
          <a:p>
            <a:r>
              <a:rPr lang="en-GB" sz="900" dirty="0">
                <a:solidFill>
                  <a:schemeClr val="tx1"/>
                </a:solidFill>
                <a:latin typeface="Sassoon Primary Std" panose="020B0503020103030203" pitchFamily="34" charset="0"/>
              </a:rPr>
              <a:t>Session 3/4: Tower of London and the Kings Jewels – compare the tower to buildings/homes now.</a:t>
            </a:r>
          </a:p>
          <a:p>
            <a:r>
              <a:rPr lang="en-GB" sz="900" dirty="0">
                <a:solidFill>
                  <a:srgbClr val="FF0000"/>
                </a:solidFill>
                <a:latin typeface="Sassoon Primary Std" panose="020B0503020103030203" pitchFamily="34" charset="0"/>
              </a:rPr>
              <a:t>Comment on images of familiar situations in the past. •</a:t>
            </a:r>
          </a:p>
          <a:p>
            <a:r>
              <a:rPr lang="en-GB" sz="900" dirty="0">
                <a:solidFill>
                  <a:srgbClr val="FF0000"/>
                </a:solidFill>
                <a:latin typeface="Sassoon Primary Std" panose="020B0503020103030203" pitchFamily="34" charset="0"/>
              </a:rPr>
              <a:t>Compare and contrast characters from stories, including figures from the past.</a:t>
            </a:r>
          </a:p>
          <a:p>
            <a:r>
              <a:rPr lang="en-GB" sz="900" dirty="0">
                <a:solidFill>
                  <a:schemeClr val="accent6"/>
                </a:solidFill>
                <a:latin typeface="Sassoon Primary Std" panose="020B0503020103030203" pitchFamily="34" charset="0"/>
              </a:rPr>
              <a:t>Know some similarities and differences between things in the past and now, drawing on their experiences and what has been read in class.  Understand the past through settings, characters and events encountered in books read in class and storytelling.</a:t>
            </a:r>
          </a:p>
          <a:p>
            <a:endParaRPr lang="en-GB" sz="900" dirty="0">
              <a:solidFill>
                <a:schemeClr val="tx1"/>
              </a:solidFill>
              <a:latin typeface="Sassoon Primary Std" panose="020B0503020103030203" pitchFamily="34" charset="0"/>
            </a:endParaRPr>
          </a:p>
          <a:p>
            <a:pPr algn="ctr"/>
            <a:endParaRPr lang="en-GB" sz="1100" b="1" dirty="0">
              <a:latin typeface="Sassoon Infant Std" panose="020B0503020103030203" pitchFamily="34" charset="0"/>
            </a:endParaRPr>
          </a:p>
          <a:p>
            <a:pPr algn="ctr"/>
            <a:r>
              <a:rPr lang="en-GB" b="1" dirty="0"/>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F03BDE5F-C4BF-9124-0251-E485C56514E7}"/>
              </a:ext>
            </a:extLst>
          </p:cNvPr>
          <p:cNvSpPr/>
          <p:nvPr/>
        </p:nvSpPr>
        <p:spPr>
          <a:xfrm>
            <a:off x="8191502" y="793165"/>
            <a:ext cx="3629147" cy="432358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endParaRPr lang="en-GB" sz="1100"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r>
              <a:rPr lang="en-GB" sz="1000" b="1" dirty="0">
                <a:latin typeface="Sassoon Infant Std" panose="020B0503020103030203" pitchFamily="34" charset="0"/>
              </a:rPr>
              <a:t>Understanding the World – The Natural World.</a:t>
            </a:r>
          </a:p>
          <a:p>
            <a:r>
              <a:rPr lang="en-GB" sz="1000" b="1" dirty="0">
                <a:latin typeface="Sassoon Infant Std" panose="020B0503020103030203" pitchFamily="34" charset="0"/>
              </a:rPr>
              <a:t>Chemistry - baking</a:t>
            </a:r>
          </a:p>
          <a:p>
            <a:r>
              <a:rPr lang="en-GB" sz="1000" b="1" dirty="0">
                <a:latin typeface="Sassoon Infant Std" panose="020B0503020103030203" pitchFamily="34" charset="0"/>
              </a:rPr>
              <a:t>Session</a:t>
            </a:r>
          </a:p>
          <a:p>
            <a:r>
              <a:rPr lang="en-GB" sz="1000" b="1" dirty="0">
                <a:latin typeface="Sassoon Infant Std" panose="020B0503020103030203" pitchFamily="34" charset="0"/>
              </a:rPr>
              <a:t>Session1:</a:t>
            </a:r>
            <a:r>
              <a:rPr lang="en-GB" sz="1000" dirty="0">
                <a:latin typeface="Sassoon Infant Std" panose="020B0503020103030203" pitchFamily="34" charset="0"/>
              </a:rPr>
              <a:t> Children to look for the signs of spring during a walk of the local area (Astley Park) During the walk children to take photos of the signs of spring using iPads. Record in the floor book and display board.</a:t>
            </a:r>
          </a:p>
          <a:p>
            <a:r>
              <a:rPr lang="en-GB" sz="1000" dirty="0">
                <a:solidFill>
                  <a:srgbClr val="FF0000"/>
                </a:solidFill>
                <a:latin typeface="Sassoon Primary Std" panose="020B0503020103030203" pitchFamily="34" charset="0"/>
              </a:rPr>
              <a:t>Explore the natural world around them. </a:t>
            </a:r>
          </a:p>
          <a:p>
            <a:r>
              <a:rPr lang="en-GB" sz="1000" dirty="0">
                <a:solidFill>
                  <a:srgbClr val="FF0000"/>
                </a:solidFill>
                <a:latin typeface="Sassoon Primary Std" panose="020B0503020103030203" pitchFamily="34" charset="0"/>
              </a:rPr>
              <a:t>Describe what they see, hear and feel whilst outside.</a:t>
            </a:r>
          </a:p>
          <a:p>
            <a:r>
              <a:rPr lang="en-GB" sz="1000" dirty="0">
                <a:solidFill>
                  <a:srgbClr val="FF0000"/>
                </a:solidFill>
                <a:latin typeface="Sassoon Primary Std" panose="020B0503020103030203" pitchFamily="34" charset="0"/>
              </a:rPr>
              <a:t>Understand the effect of changing seasons on the natural world around them</a:t>
            </a:r>
            <a:endParaRPr lang="en-GB" sz="1000" dirty="0">
              <a:latin typeface="Sassoon Primary Std" panose="020B0503020103030203" pitchFamily="34" charset="0"/>
            </a:endParaRPr>
          </a:p>
          <a:p>
            <a:r>
              <a:rPr lang="en-GB" sz="1000" dirty="0">
                <a:solidFill>
                  <a:schemeClr val="accent6"/>
                </a:solidFill>
                <a:latin typeface="Sassoon Primary Std" panose="020B0503020103030203" pitchFamily="34" charset="0"/>
              </a:rPr>
              <a:t>Describe their immediate environment using knowledge from observation, discussion, stories, non-fiction texts and maps.</a:t>
            </a:r>
          </a:p>
          <a:p>
            <a:r>
              <a:rPr lang="en-GB" sz="1000" dirty="0">
                <a:solidFill>
                  <a:schemeClr val="accent6"/>
                </a:solidFill>
                <a:latin typeface="Sassoon Primary Std" panose="020B0503020103030203" pitchFamily="34" charset="0"/>
              </a:rPr>
              <a:t>Understand some important processes and changes in the natural world around them, including the seasons and changing states of matter.                                                                               </a:t>
            </a:r>
            <a:r>
              <a:rPr lang="en-GB" sz="1000" b="1" dirty="0">
                <a:latin typeface="Sassoon Infant Std" panose="020B0503020103030203" pitchFamily="34" charset="0"/>
              </a:rPr>
              <a:t>Session 2: </a:t>
            </a:r>
            <a:r>
              <a:rPr lang="en-GB" sz="1000" dirty="0">
                <a:latin typeface="Sassoon Infant Std" panose="020B0503020103030203" pitchFamily="34" charset="0"/>
              </a:rPr>
              <a:t>Linking to theme children to make Victoria Sponge. Children to discuss ‘wet’ ingredients and whether the cake mixture stays the same when it is finished. Encourage the children to discuss how the mixture will change with heat (Change of state) </a:t>
            </a:r>
            <a:r>
              <a:rPr lang="en-GB" sz="1000" dirty="0">
                <a:solidFill>
                  <a:schemeClr val="accent6"/>
                </a:solidFill>
                <a:latin typeface="Sassoon Primary Std" panose="020B0503020103030203" pitchFamily="34" charset="0"/>
              </a:rPr>
              <a:t>Understand some important processes and changes in the natural world around them, including the seasons and changing states of matter</a:t>
            </a:r>
            <a:r>
              <a:rPr lang="en-GB" sz="800" dirty="0">
                <a:solidFill>
                  <a:schemeClr val="accent6"/>
                </a:solidFill>
                <a:latin typeface="Sassoon Primary Std" panose="020B0503020103030203" pitchFamily="34" charset="0"/>
              </a:rPr>
              <a:t>. </a:t>
            </a:r>
            <a:endParaRPr lang="en-GB" sz="1100" dirty="0">
              <a:latin typeface="Sassoon Infant Std" panose="020B0503020103030203" pitchFamily="34" charset="0"/>
            </a:endParaRPr>
          </a:p>
          <a:p>
            <a:pPr algn="ctr"/>
            <a:endParaRPr lang="en-GB" sz="1100" b="1" dirty="0">
              <a:latin typeface="Sassoon Infant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Sassoon Primary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Sassoon Primary Std" panose="020B0503020103030203" pitchFamily="34" charset="0"/>
            </a:endParaRPr>
          </a:p>
          <a:p>
            <a:pPr algn="ctr"/>
            <a:endParaRPr lang="en-GB" sz="1100" b="1" dirty="0">
              <a:latin typeface="Sassoon Infant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079A1B2D-0DBD-13D7-F637-890D4917E1BE}"/>
              </a:ext>
            </a:extLst>
          </p:cNvPr>
          <p:cNvSpPr/>
          <p:nvPr/>
        </p:nvSpPr>
        <p:spPr>
          <a:xfrm>
            <a:off x="4403041" y="923827"/>
            <a:ext cx="3629147" cy="419292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r>
              <a:rPr lang="en-GB" sz="1100" b="1" dirty="0">
                <a:latin typeface="Sassoon Primary Std" panose="020B0503020103030203" pitchFamily="34" charset="0"/>
              </a:rPr>
              <a:t>Understanding the World -  PC</a:t>
            </a:r>
          </a:p>
          <a:p>
            <a:r>
              <a:rPr lang="en-GB" sz="800" b="1" dirty="0">
                <a:latin typeface="Sassoon Primary Std" panose="020B0503020103030203" pitchFamily="34" charset="0"/>
              </a:rPr>
              <a:t>RE - </a:t>
            </a:r>
            <a:r>
              <a:rPr lang="en-GB" sz="800" dirty="0">
                <a:latin typeface="Sassoon Primary Std" panose="020B0503020103030203" pitchFamily="34" charset="0"/>
              </a:rPr>
              <a:t>Special Times from SACRE</a:t>
            </a:r>
          </a:p>
          <a:p>
            <a:r>
              <a:rPr lang="en-GB" sz="800" dirty="0">
                <a:effectLst/>
                <a:latin typeface="Sassoon Primary Std" panose="020B0503020103030203" pitchFamily="34" charset="0"/>
                <a:ea typeface="Times New Roman" panose="02020603050405020304" pitchFamily="18" charset="0"/>
                <a:cs typeface="Arial" panose="020B0604020202020204" pitchFamily="34" charset="0"/>
              </a:rPr>
              <a:t>In this unit pupils will become familiar with the idea that some books are sacred and holy. They will learn stories from the Bible and Qur'an and know that they are special to Christians and Muslims. Children will be given the opportunity to retell stories and respond in a variety of ways. There will be strong links between this unit and age appropriate communication, language and literacy skills</a:t>
            </a:r>
          </a:p>
          <a:p>
            <a:pPr lvl="0">
              <a:lnSpc>
                <a:spcPct val="107000"/>
              </a:lnSpc>
            </a:pPr>
            <a:r>
              <a:rPr lang="en-GB" sz="800" dirty="0">
                <a:solidFill>
                  <a:schemeClr val="accent1"/>
                </a:solidFill>
                <a:effectLst/>
                <a:latin typeface="Sassoon Primary Std" panose="020B0503020103030203" pitchFamily="34" charset="0"/>
              </a:rPr>
              <a:t>Begin to make sense of their own life-story and family’s history.</a:t>
            </a:r>
          </a:p>
          <a:p>
            <a:pPr lvl="0">
              <a:lnSpc>
                <a:spcPct val="107000"/>
              </a:lnSpc>
            </a:pPr>
            <a:r>
              <a:rPr lang="en-GB" sz="800" dirty="0">
                <a:solidFill>
                  <a:schemeClr val="accent1"/>
                </a:solidFill>
                <a:effectLst/>
                <a:latin typeface="Sassoon Primary Std" panose="020B0503020103030203" pitchFamily="34" charset="0"/>
              </a:rPr>
              <a:t>Continue to develop positive attitudes about the differences between people.</a:t>
            </a:r>
          </a:p>
          <a:p>
            <a:pPr lvl="0">
              <a:lnSpc>
                <a:spcPct val="107000"/>
              </a:lnSpc>
            </a:pPr>
            <a:r>
              <a:rPr lang="en-GB" sz="800" dirty="0">
                <a:solidFill>
                  <a:srgbClr val="FF0000"/>
                </a:solidFill>
                <a:effectLst/>
                <a:latin typeface="Sassoon Primary Std" panose="020B0503020103030203" pitchFamily="34" charset="0"/>
              </a:rPr>
              <a:t>Talk about members of their immediate family and community.</a:t>
            </a:r>
          </a:p>
          <a:p>
            <a:pPr lvl="0">
              <a:lnSpc>
                <a:spcPct val="107000"/>
              </a:lnSpc>
            </a:pPr>
            <a:r>
              <a:rPr lang="en-GB" sz="800" dirty="0">
                <a:solidFill>
                  <a:srgbClr val="FF0000"/>
                </a:solidFill>
                <a:effectLst/>
                <a:latin typeface="Sassoon Primary Std" panose="020B0503020103030203" pitchFamily="34" charset="0"/>
              </a:rPr>
              <a:t>Name and describe people who are familiar to them.</a:t>
            </a:r>
          </a:p>
          <a:p>
            <a:pPr lvl="0">
              <a:lnSpc>
                <a:spcPct val="107000"/>
              </a:lnSpc>
            </a:pPr>
            <a:r>
              <a:rPr lang="en-GB" sz="800" dirty="0">
                <a:solidFill>
                  <a:srgbClr val="FF0000"/>
                </a:solidFill>
                <a:effectLst/>
                <a:latin typeface="Sassoon Primary Std" panose="020B0503020103030203" pitchFamily="34" charset="0"/>
              </a:rPr>
              <a:t>Comment on images of familiar situations in the past.</a:t>
            </a:r>
          </a:p>
          <a:p>
            <a:pPr lvl="0">
              <a:lnSpc>
                <a:spcPct val="107000"/>
              </a:lnSpc>
            </a:pPr>
            <a:r>
              <a:rPr lang="en-GB" sz="800" dirty="0">
                <a:solidFill>
                  <a:srgbClr val="FF0000"/>
                </a:solidFill>
                <a:effectLst/>
                <a:latin typeface="Sassoon Primary Std" panose="020B0503020103030203" pitchFamily="34" charset="0"/>
              </a:rPr>
              <a:t>Recognise that people have different beliefs and celebrate in different ways.</a:t>
            </a:r>
          </a:p>
          <a:p>
            <a:pPr lvl="0">
              <a:lnSpc>
                <a:spcPct val="107000"/>
              </a:lnSpc>
            </a:pPr>
            <a:r>
              <a:rPr lang="en-GB" sz="800" dirty="0">
                <a:solidFill>
                  <a:schemeClr val="accent6"/>
                </a:solidFill>
                <a:effectLst/>
                <a:latin typeface="Sassoon Primary Std" panose="020B0503020103030203" pitchFamily="34" charset="0"/>
              </a:rPr>
              <a:t>Talk about the lives of the people around them and their roles in society                                                              Know some similarities and differences between different religious and cultural communities in this country, drawing on their experiences and what has been read in class.</a:t>
            </a:r>
            <a:endParaRPr lang="en-GB" sz="800" dirty="0">
              <a:latin typeface="Sassoon Primary Std" panose="020B0503020103030203" pitchFamily="34" charset="0"/>
            </a:endParaRPr>
          </a:p>
          <a:p>
            <a:r>
              <a:rPr lang="en-GB" sz="800" dirty="0">
                <a:latin typeface="Sassoon Primary Std" panose="020B0503020103030203" pitchFamily="34" charset="0"/>
              </a:rPr>
              <a:t>Session 1: Look at map of the local area, children to focus upon local landmarks. Children to focus on natural and non natural landmarks. Children to use map when completing locality spring walk.</a:t>
            </a:r>
          </a:p>
          <a:p>
            <a:r>
              <a:rPr lang="en-GB" sz="800" dirty="0">
                <a:solidFill>
                  <a:srgbClr val="FF0000"/>
                </a:solidFill>
                <a:latin typeface="Sassoon Primary Std" panose="020B0503020103030203" pitchFamily="34" charset="0"/>
              </a:rPr>
              <a:t>Draw information from a simple map.</a:t>
            </a:r>
          </a:p>
          <a:p>
            <a:r>
              <a:rPr lang="en-GB" sz="800" dirty="0">
                <a:solidFill>
                  <a:srgbClr val="FF0000"/>
                </a:solidFill>
                <a:latin typeface="Sassoon Primary Std" panose="020B0503020103030203" pitchFamily="34" charset="0"/>
              </a:rPr>
              <a:t>Explore the natural world around them. </a:t>
            </a:r>
          </a:p>
          <a:p>
            <a:r>
              <a:rPr lang="en-GB" sz="800" dirty="0">
                <a:solidFill>
                  <a:srgbClr val="FF0000"/>
                </a:solidFill>
                <a:latin typeface="Sassoon Primary Std" panose="020B0503020103030203" pitchFamily="34" charset="0"/>
              </a:rPr>
              <a:t>Describe what they see, hear and feel whilst outside.</a:t>
            </a:r>
          </a:p>
          <a:p>
            <a:r>
              <a:rPr lang="en-GB" sz="800" dirty="0">
                <a:solidFill>
                  <a:srgbClr val="FF0000"/>
                </a:solidFill>
                <a:latin typeface="Sassoon Primary Std" panose="020B0503020103030203" pitchFamily="34" charset="0"/>
              </a:rPr>
              <a:t>Understand the effect of changing seasons on the natural world around them</a:t>
            </a:r>
            <a:endParaRPr lang="en-GB" sz="800" dirty="0">
              <a:latin typeface="Sassoon Primary Std" panose="020B0503020103030203" pitchFamily="34" charset="0"/>
            </a:endParaRPr>
          </a:p>
          <a:p>
            <a:r>
              <a:rPr lang="en-GB" sz="800" dirty="0">
                <a:solidFill>
                  <a:schemeClr val="accent6"/>
                </a:solidFill>
                <a:latin typeface="Sassoon Primary Std" panose="020B0503020103030203" pitchFamily="34" charset="0"/>
              </a:rPr>
              <a:t>Describe their immediate environment using knowledge from observation, discussion, stories, non-fiction texts and maps.</a:t>
            </a:r>
          </a:p>
          <a:p>
            <a:r>
              <a:rPr lang="en-GB" sz="800" dirty="0">
                <a:solidFill>
                  <a:schemeClr val="accent6"/>
                </a:solidFill>
                <a:latin typeface="Sassoon Primary Std" panose="020B0503020103030203" pitchFamily="34" charset="0"/>
              </a:rPr>
              <a:t>Understand some important processes and changes in the natural world around them, including the seasons and changing states of matter.</a:t>
            </a:r>
          </a:p>
          <a:p>
            <a:r>
              <a:rPr lang="en-GB" sz="800" dirty="0">
                <a:latin typeface="Sassoon Primary Std" panose="020B0503020103030203" pitchFamily="34" charset="0"/>
              </a:rPr>
              <a:t>Session2: Children to read map of London Landmarks to create their own small world of London.</a:t>
            </a:r>
          </a:p>
          <a:p>
            <a:r>
              <a:rPr lang="en-GB" sz="800" dirty="0">
                <a:solidFill>
                  <a:srgbClr val="FF0000"/>
                </a:solidFill>
                <a:latin typeface="Sassoon Primary Std" panose="020B0503020103030203" pitchFamily="34" charset="0"/>
              </a:rPr>
              <a:t>Draw information from a simple map.</a:t>
            </a:r>
          </a:p>
          <a:p>
            <a:r>
              <a:rPr lang="en-GB" sz="800" dirty="0">
                <a:solidFill>
                  <a:schemeClr val="accent6"/>
                </a:solidFill>
                <a:latin typeface="Sassoon Primary Std" panose="020B0503020103030203" pitchFamily="34" charset="0"/>
              </a:rPr>
              <a:t>Describe their immediate environment using knowledge from observation, discussion, stories, non-fiction texts and maps.</a:t>
            </a:r>
          </a:p>
          <a:p>
            <a:pPr algn="ctr"/>
            <a:endParaRPr lang="en-GB" sz="800" dirty="0">
              <a:solidFill>
                <a:schemeClr val="accent6"/>
              </a:solidFill>
              <a:latin typeface="Sassoon Primary Std" panose="020B0503020103030203" pitchFamily="34" charset="0"/>
            </a:endParaRPr>
          </a:p>
          <a:p>
            <a:pPr algn="ctr"/>
            <a:r>
              <a:rPr lang="en-GB" sz="1100" dirty="0">
                <a:latin typeface="Sassoon Primary Std" panose="020B0503020103030203" pitchFamily="34" charset="0"/>
              </a:rPr>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10" name="Rectangle 9">
            <a:extLst>
              <a:ext uri="{FF2B5EF4-FFF2-40B4-BE49-F238E27FC236}">
                <a16:creationId xmlns:a16="http://schemas.microsoft.com/office/drawing/2014/main" id="{6B9B78D1-D248-519C-66ED-F45B5DADAE59}"/>
              </a:ext>
            </a:extLst>
          </p:cNvPr>
          <p:cNvSpPr/>
          <p:nvPr/>
        </p:nvSpPr>
        <p:spPr>
          <a:xfrm>
            <a:off x="458594" y="5231874"/>
            <a:ext cx="11274809" cy="1322152"/>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r>
              <a:rPr lang="en-GB" b="1" dirty="0"/>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r>
              <a:rPr lang="en-GB" sz="1100" b="1" dirty="0">
                <a:latin typeface="Sassoon Infant Std" panose="020B0503020103030203" pitchFamily="34" charset="0"/>
              </a:rPr>
              <a:t>Computing </a:t>
            </a:r>
            <a:r>
              <a:rPr lang="en-GB" b="1" dirty="0">
                <a:latin typeface="Sassoon Infant Std" panose="020B0503020103030203" pitchFamily="34" charset="0"/>
              </a:rPr>
              <a:t>-</a:t>
            </a:r>
            <a:r>
              <a:rPr lang="en-GB" sz="900" dirty="0">
                <a:latin typeface="Sassoon Infant Std" panose="020B0503020103030203" pitchFamily="34" charset="0"/>
              </a:rPr>
              <a:t>Understanding the world involves guiding children to make sense of their physical world and their community. The frequency and range of children’s personal experiences increases their knowledge and sense of the world around In addition, listening to a broad selection of stories, non-fiction, rhymes and poems will foster their understanding of our culturally, socially, technologically and ecologically diverse world. </a:t>
            </a:r>
          </a:p>
          <a:p>
            <a:r>
              <a:rPr lang="en-GB" sz="1050" b="1" dirty="0">
                <a:latin typeface="Sassoon Primary Std" panose="020B0503020103030203" pitchFamily="34" charset="0"/>
              </a:rPr>
              <a:t>Digital Photography</a:t>
            </a:r>
            <a:endParaRPr lang="en-GB" sz="1400" b="1" dirty="0">
              <a:latin typeface="Sassoon Primary Std" panose="020B0503020103030203" pitchFamily="34" charset="0"/>
            </a:endParaRPr>
          </a:p>
          <a:p>
            <a:r>
              <a:rPr lang="en-GB" sz="1050" dirty="0">
                <a:latin typeface="Sassoon Primary Std" panose="020B0503020103030203" pitchFamily="34" charset="0"/>
              </a:rPr>
              <a:t>Session1: Children to complete a spring walk. Children to use iPads to take photos of all the signs of spring that they see on the walk. </a:t>
            </a:r>
          </a:p>
          <a:p>
            <a:r>
              <a:rPr lang="en-GB" sz="1050" dirty="0">
                <a:latin typeface="Sassoon Primary Std" panose="020B0503020103030203" pitchFamily="34" charset="0"/>
              </a:rPr>
              <a:t>Session 2: Purple Mash – Children to use mash cam of king/queen to write simple facts about the royal family. </a:t>
            </a: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1510450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Summer 1 Curriculum Web 2024/25</a:t>
            </a:r>
          </a:p>
          <a:p>
            <a:pPr algn="ctr"/>
            <a:r>
              <a:rPr lang="en-GB" dirty="0">
                <a:latin typeface="Sassoon Primary Std" panose="020B0503020103030203" pitchFamily="34" charset="0"/>
              </a:rPr>
              <a:t>Prime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7" name="Rectangle 6">
            <a:extLst>
              <a:ext uri="{FF2B5EF4-FFF2-40B4-BE49-F238E27FC236}">
                <a16:creationId xmlns:a16="http://schemas.microsoft.com/office/drawing/2014/main" id="{52EE3628-35F8-4B8C-9DDC-6BC45DAFB570}"/>
              </a:ext>
            </a:extLst>
          </p:cNvPr>
          <p:cNvSpPr/>
          <p:nvPr/>
        </p:nvSpPr>
        <p:spPr>
          <a:xfrm>
            <a:off x="4223094" y="1104899"/>
            <a:ext cx="3745810" cy="857250"/>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Where Does it Come from? -5 weeks</a:t>
            </a:r>
          </a:p>
          <a:p>
            <a:pPr algn="ctr"/>
            <a:r>
              <a:rPr lang="en-GB" dirty="0"/>
              <a:t>	Egg hatching/Farm visit</a:t>
            </a:r>
          </a:p>
        </p:txBody>
      </p:sp>
      <p:sp>
        <p:nvSpPr>
          <p:cNvPr id="8" name="Rectangle 7">
            <a:extLst>
              <a:ext uri="{FF2B5EF4-FFF2-40B4-BE49-F238E27FC236}">
                <a16:creationId xmlns:a16="http://schemas.microsoft.com/office/drawing/2014/main" id="{87E3A53D-5F29-4C49-B7CC-62031FB01396}"/>
              </a:ext>
            </a:extLst>
          </p:cNvPr>
          <p:cNvSpPr/>
          <p:nvPr/>
        </p:nvSpPr>
        <p:spPr>
          <a:xfrm>
            <a:off x="371352" y="376015"/>
            <a:ext cx="3629147" cy="616640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dirty="0">
              <a:latin typeface="Sassoon Infant Std" panose="020B0503020103030203" pitchFamily="34" charset="0"/>
            </a:endParaRPr>
          </a:p>
          <a:p>
            <a:pPr algn="ctr"/>
            <a:endParaRPr lang="en-GB" sz="1100">
              <a:latin typeface="Sassoon Infant Std" panose="020B0503020103030203" pitchFamily="34" charset="0"/>
            </a:endParaRPr>
          </a:p>
          <a:p>
            <a:pPr algn="ctr"/>
            <a:r>
              <a:rPr lang="en-GB" sz="1100">
                <a:latin typeface="Sassoon Infant Std" panose="020B0503020103030203" pitchFamily="34" charset="0"/>
              </a:rPr>
              <a:t>Physical </a:t>
            </a:r>
            <a:r>
              <a:rPr lang="en-GB" sz="1100" dirty="0">
                <a:latin typeface="Sassoon Infant Std" panose="020B0503020103030203" pitchFamily="34" charset="0"/>
              </a:rPr>
              <a:t>Development:</a:t>
            </a:r>
          </a:p>
          <a:p>
            <a:r>
              <a:rPr lang="en-GB" sz="900" dirty="0">
                <a:latin typeface="Sassoon Infant Std" panose="020B0503020103030203" pitchFamily="34" charset="0"/>
              </a:rPr>
              <a:t>Fine Motor:</a:t>
            </a:r>
          </a:p>
          <a:p>
            <a:r>
              <a:rPr lang="en-GB" sz="900" dirty="0">
                <a:latin typeface="Sassoon Infant Std" panose="020B0503020103030203" pitchFamily="34" charset="0"/>
              </a:rPr>
              <a:t>Dough Disco sessions daily throughout the half term.</a:t>
            </a:r>
          </a:p>
          <a:p>
            <a:r>
              <a:rPr lang="en-GB" sz="900" dirty="0">
                <a:latin typeface="Sassoon Infant Std" panose="020B0503020103030203" pitchFamily="34" charset="0"/>
              </a:rPr>
              <a:t>Daily handwriting practise on whiteboards following RRLS patter.</a:t>
            </a:r>
          </a:p>
          <a:p>
            <a:r>
              <a:rPr lang="en-GB" sz="900" dirty="0">
                <a:latin typeface="Sassoon Infant Std" panose="020B0503020103030203" pitchFamily="34" charset="0"/>
              </a:rPr>
              <a:t>Writing into handwriting book with pencil, focusing on reducing size of letter formation and writing on a line.</a:t>
            </a:r>
          </a:p>
          <a:p>
            <a:r>
              <a:rPr lang="en-GB" sz="800" dirty="0">
                <a:solidFill>
                  <a:srgbClr val="FF0000"/>
                </a:solidFill>
                <a:latin typeface="Sassoon Infant Std" panose="020B0503020103030203" pitchFamily="34" charset="0"/>
              </a:rPr>
              <a:t>Use their core muscle strength to achieve a good posture when sitting at a table or sitting on the floor</a:t>
            </a:r>
          </a:p>
          <a:p>
            <a:r>
              <a:rPr lang="en-GB" sz="800" dirty="0">
                <a:solidFill>
                  <a:srgbClr val="FF0000"/>
                </a:solidFill>
                <a:latin typeface="Sassoon Infant Std" panose="020B0503020103030203" pitchFamily="34" charset="0"/>
              </a:rPr>
              <a:t>Develop their small motor skills so that they can use a range of tools competently, safely and confidently. Suggested tools: pencils for drawing and writing, paintbrushes, scissors, knives, forks and spoons</a:t>
            </a:r>
          </a:p>
          <a:p>
            <a:r>
              <a:rPr lang="en-GB" sz="800" dirty="0">
                <a:solidFill>
                  <a:srgbClr val="FF0000"/>
                </a:solidFill>
                <a:latin typeface="Sassoon Infant Std" panose="020B0503020103030203" pitchFamily="34" charset="0"/>
              </a:rPr>
              <a:t>Develop the foundations of a handwriting style which is fast, accurate and efficient.</a:t>
            </a:r>
          </a:p>
          <a:p>
            <a:r>
              <a:rPr lang="en-GB" sz="800" dirty="0">
                <a:solidFill>
                  <a:schemeClr val="accent6"/>
                </a:solidFill>
                <a:latin typeface="Sassoon Infant Std" panose="020B0503020103030203" pitchFamily="34" charset="0"/>
              </a:rPr>
              <a:t>Hold a pencil effectively in preparation for fluent writing – using the tripod grip in almost all cases.</a:t>
            </a:r>
          </a:p>
          <a:p>
            <a:r>
              <a:rPr lang="en-GB" sz="900" dirty="0">
                <a:solidFill>
                  <a:schemeClr val="tx1"/>
                </a:solidFill>
                <a:latin typeface="Sassoon Infant Std" panose="020B0503020103030203" pitchFamily="34" charset="0"/>
              </a:rPr>
              <a:t>Gross Motor: Two sessions of Physical development in the hall per week following PE Passport –  Transport</a:t>
            </a:r>
          </a:p>
          <a:p>
            <a:r>
              <a:rPr lang="en-GB" sz="900" dirty="0">
                <a:solidFill>
                  <a:schemeClr val="tx1"/>
                </a:solidFill>
                <a:latin typeface="Sassoon Infant Std" panose="020B0503020103030203" pitchFamily="34" charset="0"/>
              </a:rPr>
              <a:t>Session 1 – To travel in a variety of ways. To change direction avoiding obstacles. </a:t>
            </a:r>
          </a:p>
          <a:p>
            <a:pPr algn="just"/>
            <a:r>
              <a:rPr lang="en-GB" sz="900" dirty="0">
                <a:solidFill>
                  <a:srgbClr val="FF0000"/>
                </a:solidFill>
                <a:latin typeface="Sassoon Infant Std" panose="020B0503020103030203" pitchFamily="34" charset="0"/>
              </a:rPr>
              <a:t>Progress towards a more fluent style of moving, with developing control and grace.</a:t>
            </a:r>
          </a:p>
          <a:p>
            <a:pPr algn="just"/>
            <a:r>
              <a:rPr lang="en-GB" sz="900" dirty="0">
                <a:solidFill>
                  <a:srgbClr val="FF0000"/>
                </a:solidFill>
                <a:latin typeface="Sassoon Infant Std" panose="020B0503020103030203" pitchFamily="34" charset="0"/>
              </a:rPr>
              <a:t>Combine different movements with ease and fluency.</a:t>
            </a:r>
          </a:p>
          <a:p>
            <a:pPr algn="just"/>
            <a:r>
              <a:rPr lang="en-GB" sz="900" dirty="0">
                <a:solidFill>
                  <a:schemeClr val="accent6"/>
                </a:solidFill>
                <a:latin typeface="Sassoon Infant Std" panose="020B0503020103030203" pitchFamily="34" charset="0"/>
              </a:rPr>
              <a:t>Demonstrate strength, balance and coordination when playing</a:t>
            </a:r>
            <a:r>
              <a:rPr lang="en-GB" sz="900" dirty="0">
                <a:latin typeface="Sassoon Infant Std" panose="020B0503020103030203" pitchFamily="34" charset="0"/>
              </a:rPr>
              <a:t>. </a:t>
            </a:r>
            <a:endParaRPr lang="en-GB" sz="900" dirty="0">
              <a:solidFill>
                <a:schemeClr val="tx1"/>
              </a:solidFill>
              <a:latin typeface="Sassoon Infant Std" panose="020B0503020103030203" pitchFamily="34" charset="0"/>
            </a:endParaRPr>
          </a:p>
          <a:p>
            <a:r>
              <a:rPr lang="en-GB" sz="900" dirty="0">
                <a:solidFill>
                  <a:schemeClr val="tx1"/>
                </a:solidFill>
                <a:latin typeface="Sassoon Infant Std" panose="020B0503020103030203" pitchFamily="34" charset="0"/>
              </a:rPr>
              <a:t>Session 2 – To show increasing control over an object. </a:t>
            </a:r>
          </a:p>
          <a:p>
            <a:pPr algn="just"/>
            <a:r>
              <a:rPr lang="en-GB" sz="900" dirty="0">
                <a:solidFill>
                  <a:srgbClr val="FF0000"/>
                </a:solidFill>
                <a:latin typeface="Sassoon Infant Std" panose="020B0503020103030203" pitchFamily="34" charset="0"/>
              </a:rPr>
              <a:t>Progress towards a more fluent style of moving, with developing control and grace.</a:t>
            </a:r>
          </a:p>
          <a:p>
            <a:pPr algn="just"/>
            <a:r>
              <a:rPr lang="en-GB" sz="900" dirty="0">
                <a:solidFill>
                  <a:srgbClr val="FF0000"/>
                </a:solidFill>
                <a:latin typeface="Sassoon Infant Std" panose="020B0503020103030203" pitchFamily="34" charset="0"/>
              </a:rPr>
              <a:t>Combine different movements with ease and fluency.</a:t>
            </a:r>
          </a:p>
          <a:p>
            <a:pPr algn="just"/>
            <a:r>
              <a:rPr lang="en-GB" sz="900" dirty="0">
                <a:solidFill>
                  <a:schemeClr val="accent6"/>
                </a:solidFill>
                <a:latin typeface="Sassoon Infant Std" panose="020B0503020103030203" pitchFamily="34" charset="0"/>
              </a:rPr>
              <a:t>Demonstrate strength, balance and coordination when playing</a:t>
            </a:r>
            <a:r>
              <a:rPr lang="en-GB" sz="900" dirty="0">
                <a:latin typeface="Sassoon Infant Std" panose="020B0503020103030203" pitchFamily="34" charset="0"/>
              </a:rPr>
              <a:t>. </a:t>
            </a:r>
            <a:endParaRPr lang="en-GB" sz="900" dirty="0">
              <a:solidFill>
                <a:schemeClr val="tx1"/>
              </a:solidFill>
              <a:latin typeface="Sassoon Infant Std" panose="020B0503020103030203" pitchFamily="34" charset="0"/>
            </a:endParaRPr>
          </a:p>
          <a:p>
            <a:r>
              <a:rPr lang="en-GB" sz="900" dirty="0">
                <a:solidFill>
                  <a:schemeClr val="tx1"/>
                </a:solidFill>
                <a:latin typeface="Sassoon Infant Std" panose="020B0503020103030203" pitchFamily="34" charset="0"/>
              </a:rPr>
              <a:t>Session 3 – To perform gymnastic rolls. </a:t>
            </a:r>
          </a:p>
          <a:p>
            <a:r>
              <a:rPr lang="en-GB" sz="900" dirty="0">
                <a:solidFill>
                  <a:srgbClr val="FF0000"/>
                </a:solidFill>
                <a:latin typeface="Sassoon Infant Std" panose="020B0503020103030203" pitchFamily="34" charset="0"/>
              </a:rPr>
              <a:t>Progress towards a more fluent style of moving, with developing control and grace.</a:t>
            </a:r>
          </a:p>
          <a:p>
            <a:pPr algn="just"/>
            <a:r>
              <a:rPr lang="en-GB" sz="900" dirty="0">
                <a:solidFill>
                  <a:srgbClr val="FF0000"/>
                </a:solidFill>
                <a:latin typeface="Sassoon Infant Std" panose="020B0503020103030203" pitchFamily="34" charset="0"/>
              </a:rPr>
              <a:t>Combine different movements with ease and fluency.</a:t>
            </a:r>
          </a:p>
          <a:p>
            <a:pPr algn="just"/>
            <a:r>
              <a:rPr lang="en-GB" sz="900" dirty="0">
                <a:solidFill>
                  <a:srgbClr val="FF0000"/>
                </a:solidFill>
                <a:latin typeface="Sassoon Infant Std" panose="020B0503020103030203" pitchFamily="34" charset="0"/>
              </a:rPr>
              <a:t>Revise and refine the fundamental movement skills they have already acquired:</a:t>
            </a:r>
          </a:p>
          <a:p>
            <a:pPr algn="just"/>
            <a:r>
              <a:rPr lang="en-GB" sz="900" dirty="0">
                <a:solidFill>
                  <a:schemeClr val="accent6"/>
                </a:solidFill>
                <a:latin typeface="Sassoon Infant Std" panose="020B0503020103030203" pitchFamily="34" charset="0"/>
              </a:rPr>
              <a:t>Move energetically, such as running, jumping, dancing, hopping, skipping and climbing.</a:t>
            </a:r>
            <a:endParaRPr lang="en-GB" sz="900" dirty="0">
              <a:solidFill>
                <a:schemeClr val="tx1"/>
              </a:solidFill>
              <a:latin typeface="Sassoon Infant Std" panose="020B0503020103030203" pitchFamily="34" charset="0"/>
            </a:endParaRPr>
          </a:p>
          <a:p>
            <a:r>
              <a:rPr lang="en-GB" sz="900" dirty="0">
                <a:solidFill>
                  <a:schemeClr val="tx1"/>
                </a:solidFill>
                <a:latin typeface="Sassoon Infant Std" panose="020B0503020103030203" pitchFamily="34" charset="0"/>
              </a:rPr>
              <a:t>Session 4 – To throw overarm for distance. </a:t>
            </a:r>
          </a:p>
          <a:p>
            <a:pPr algn="just"/>
            <a:r>
              <a:rPr lang="en-GB" sz="900" dirty="0">
                <a:solidFill>
                  <a:srgbClr val="FF0000"/>
                </a:solidFill>
                <a:latin typeface="Sassoon Infant Std" panose="020B0503020103030203" pitchFamily="34" charset="0"/>
              </a:rPr>
              <a:t>Progress towards a more fluent style of moving, with developing control and grace.</a:t>
            </a:r>
          </a:p>
          <a:p>
            <a:pPr algn="just"/>
            <a:r>
              <a:rPr lang="en-GB" sz="900" dirty="0">
                <a:solidFill>
                  <a:srgbClr val="FF0000"/>
                </a:solidFill>
                <a:latin typeface="Sassoon Infant Std" panose="020B0503020103030203" pitchFamily="34" charset="0"/>
              </a:rPr>
              <a:t>Combine different movements with ease and fluency.</a:t>
            </a:r>
          </a:p>
          <a:p>
            <a:pPr algn="just"/>
            <a:r>
              <a:rPr lang="en-GB" sz="900" dirty="0">
                <a:solidFill>
                  <a:schemeClr val="accent6"/>
                </a:solidFill>
                <a:latin typeface="Sassoon Infant Std" panose="020B0503020103030203" pitchFamily="34" charset="0"/>
              </a:rPr>
              <a:t>Move energetically, such as running, jumping, dancing, hopping, skipping and climbing.</a:t>
            </a:r>
            <a:endParaRPr lang="en-GB" sz="900" dirty="0">
              <a:solidFill>
                <a:schemeClr val="tx1"/>
              </a:solidFill>
              <a:latin typeface="Sassoon Infant Std" panose="020B0503020103030203" pitchFamily="34" charset="0"/>
            </a:endParaRPr>
          </a:p>
          <a:p>
            <a:r>
              <a:rPr lang="en-GB" sz="900" dirty="0">
                <a:solidFill>
                  <a:schemeClr val="tx1"/>
                </a:solidFill>
                <a:latin typeface="Sassoon Infant Std" panose="020B0503020103030203" pitchFamily="34" charset="0"/>
              </a:rPr>
              <a:t>Session 5 – To climb equipment. </a:t>
            </a:r>
          </a:p>
          <a:p>
            <a:r>
              <a:rPr lang="en-GB" sz="900" dirty="0">
                <a:solidFill>
                  <a:srgbClr val="FF0000"/>
                </a:solidFill>
                <a:latin typeface="Sassoon Infant Std" panose="020B0503020103030203" pitchFamily="34" charset="0"/>
              </a:rPr>
              <a:t>Confidently and safely use a range of large and small apparatus indoors and outside, alone and in a group. </a:t>
            </a:r>
          </a:p>
          <a:p>
            <a:r>
              <a:rPr lang="en-GB" sz="900" dirty="0">
                <a:solidFill>
                  <a:schemeClr val="accent6"/>
                </a:solidFill>
                <a:latin typeface="Sassoon Infant Std" panose="020B0503020103030203" pitchFamily="34" charset="0"/>
              </a:rPr>
              <a:t>Demonstrate strength, balance and coordination when playing</a:t>
            </a:r>
            <a:endParaRPr lang="en-GB" sz="900" dirty="0">
              <a:solidFill>
                <a:schemeClr val="tx1"/>
              </a:solidFill>
              <a:latin typeface="Sassoon Infant Std" panose="020B0503020103030203" pitchFamily="34" charset="0"/>
            </a:endParaRPr>
          </a:p>
          <a:p>
            <a:r>
              <a:rPr lang="en-GB" sz="900" dirty="0">
                <a:solidFill>
                  <a:schemeClr val="tx1"/>
                </a:solidFill>
                <a:latin typeface="Sassoon Infant Std" panose="020B0503020103030203" pitchFamily="34" charset="0"/>
              </a:rPr>
              <a:t>Session 6 – To revise fundamental skills. </a:t>
            </a:r>
            <a:endParaRPr lang="en-GB" sz="800" dirty="0">
              <a:solidFill>
                <a:schemeClr val="accent6"/>
              </a:solidFill>
              <a:latin typeface="Sassoon Infant Std" panose="020B0503020103030203" pitchFamily="34" charset="0"/>
            </a:endParaRPr>
          </a:p>
          <a:p>
            <a:endParaRPr lang="en-GB" sz="800" dirty="0">
              <a:solidFill>
                <a:schemeClr val="accent6"/>
              </a:solidFill>
              <a:latin typeface="Sassoon Infant Std" panose="020B0503020103030203" pitchFamily="34" charset="0"/>
            </a:endParaRPr>
          </a:p>
          <a:p>
            <a:endParaRPr lang="en-GB" sz="800" dirty="0">
              <a:solidFill>
                <a:schemeClr val="accent6"/>
              </a:solidFill>
              <a:latin typeface="Sassoon Infant Std" panose="020B0503020103030203" pitchFamily="34" charset="0"/>
            </a:endParaRPr>
          </a:p>
          <a:p>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53E9EC2-AB11-4D43-919F-7B4A26B5D983}"/>
              </a:ext>
            </a:extLst>
          </p:cNvPr>
          <p:cNvSpPr/>
          <p:nvPr/>
        </p:nvSpPr>
        <p:spPr>
          <a:xfrm>
            <a:off x="8331889" y="376015"/>
            <a:ext cx="3488758" cy="616640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r>
              <a:rPr lang="en-GB" sz="1100" dirty="0">
                <a:latin typeface="Sassoon Primary Std" panose="020B0503020103030203" pitchFamily="34" charset="0"/>
              </a:rPr>
              <a:t>Personal Social and Emotional Development</a:t>
            </a:r>
          </a:p>
          <a:p>
            <a:pPr algn="ctr"/>
            <a:r>
              <a:rPr lang="en-GB" sz="1100" dirty="0">
                <a:latin typeface="Sassoon Primary Std" panose="020B0503020103030203" pitchFamily="34" charset="0"/>
              </a:rPr>
              <a:t>School Value: Determination</a:t>
            </a:r>
          </a:p>
          <a:p>
            <a:r>
              <a:rPr lang="en-GB" sz="900" dirty="0">
                <a:latin typeface="Sassoon Primary Std" panose="020B0503020103030203" pitchFamily="34" charset="0"/>
              </a:rPr>
              <a:t>Session1</a:t>
            </a:r>
            <a:r>
              <a:rPr lang="en-GB" sz="900" dirty="0">
                <a:solidFill>
                  <a:schemeClr val="tx1"/>
                </a:solidFill>
                <a:latin typeface="Sassoon Primary Std" panose="020B0503020103030203" pitchFamily="34" charset="0"/>
              </a:rPr>
              <a:t>: Read the fable of the Hare and the tortoise – children to respond to questions from the story and discuss tortoises’ resilience. Record in floor book.</a:t>
            </a:r>
          </a:p>
          <a:p>
            <a:r>
              <a:rPr lang="en-GB" sz="800" dirty="0">
                <a:solidFill>
                  <a:srgbClr val="FF0000"/>
                </a:solidFill>
                <a:latin typeface="Sassoon Primary Std" panose="020B0503020103030203" pitchFamily="34" charset="0"/>
              </a:rPr>
              <a:t>See themselves as a valuable individual</a:t>
            </a:r>
          </a:p>
          <a:p>
            <a:r>
              <a:rPr lang="en-GB" sz="800" dirty="0">
                <a:solidFill>
                  <a:schemeClr val="accent6"/>
                </a:solidFill>
                <a:latin typeface="Sassoon Primary Std" panose="020B0503020103030203" pitchFamily="34" charset="0"/>
              </a:rPr>
              <a:t>Be confident to try new activities and show independence, resilience and perseverance in the face of a challenge.</a:t>
            </a:r>
          </a:p>
          <a:p>
            <a:r>
              <a:rPr lang="en-GB" sz="800" dirty="0">
                <a:solidFill>
                  <a:schemeClr val="accent6"/>
                </a:solidFill>
                <a:latin typeface="Sassoon Primary Std" panose="020B0503020103030203" pitchFamily="34" charset="0"/>
              </a:rPr>
              <a:t>Give focused attention to what the teacher says, responding appropriately even when engaged in activity, shows an ability to follow instructions involving several ideas or actions. </a:t>
            </a:r>
          </a:p>
          <a:p>
            <a:r>
              <a:rPr lang="en-GB" sz="900" dirty="0">
                <a:solidFill>
                  <a:schemeClr val="tx1"/>
                </a:solidFill>
                <a:latin typeface="Sassoon Primary Std" panose="020B0503020103030203" pitchFamily="34" charset="0"/>
              </a:rPr>
              <a:t>Session 2: Watch </a:t>
            </a:r>
            <a:r>
              <a:rPr lang="en-GB" sz="900" dirty="0">
                <a:solidFill>
                  <a:schemeClr val="tx1"/>
                </a:solidFill>
                <a:latin typeface="Sassoon Primary Std" panose="020B0503020103030203" pitchFamily="34" charset="0"/>
                <a:hlinkClick r:id="rId2"/>
              </a:rPr>
              <a:t>www.youtube.com/watch?v=NL4BGjzupCA</a:t>
            </a:r>
            <a:r>
              <a:rPr lang="en-GB" sz="900" dirty="0">
                <a:solidFill>
                  <a:schemeClr val="tx1"/>
                </a:solidFill>
                <a:latin typeface="Sassoon Primary Std" panose="020B0503020103030203" pitchFamily="34" charset="0"/>
              </a:rPr>
              <a:t> Children to discuss what the mouse is doing and if he gives up. Children to discuss what they are going to get better at i.e. riding a bike etc.</a:t>
            </a:r>
          </a:p>
          <a:p>
            <a:r>
              <a:rPr lang="en-GB" sz="900" dirty="0">
                <a:solidFill>
                  <a:srgbClr val="FF0000"/>
                </a:solidFill>
                <a:latin typeface="Sassoon Primary Std" panose="020B0503020103030203" pitchFamily="34" charset="0"/>
              </a:rPr>
              <a:t>See themselves as a valuable individual</a:t>
            </a:r>
          </a:p>
          <a:p>
            <a:r>
              <a:rPr lang="en-GB" sz="900" dirty="0">
                <a:solidFill>
                  <a:schemeClr val="accent6"/>
                </a:solidFill>
                <a:latin typeface="Sassoon Primary Std" panose="020B0503020103030203" pitchFamily="34" charset="0"/>
              </a:rPr>
              <a:t>Be confident to try new activities and show independence, resilience and perseverance in the face of a challenge.</a:t>
            </a:r>
          </a:p>
          <a:p>
            <a:r>
              <a:rPr lang="en-GB" sz="900" dirty="0">
                <a:solidFill>
                  <a:schemeClr val="tx1"/>
                </a:solidFill>
                <a:latin typeface="Sassoon Primary Std" panose="020B0503020103030203" pitchFamily="34" charset="0"/>
              </a:rPr>
              <a:t>Session 3: The power of yet. Recap on previous session recalling what the children want to master. Explain that to achieve means you must not give up. </a:t>
            </a:r>
          </a:p>
          <a:p>
            <a:r>
              <a:rPr lang="en-GB" sz="900" dirty="0">
                <a:solidFill>
                  <a:srgbClr val="FF0000"/>
                </a:solidFill>
                <a:latin typeface="Sassoon Primary Std" panose="020B0503020103030203" pitchFamily="34" charset="0"/>
              </a:rPr>
              <a:t>See themselves as a valuable individual</a:t>
            </a:r>
          </a:p>
          <a:p>
            <a:r>
              <a:rPr lang="en-GB" sz="900" dirty="0">
                <a:solidFill>
                  <a:schemeClr val="accent6"/>
                </a:solidFill>
                <a:latin typeface="Sassoon Primary Std" panose="020B0503020103030203" pitchFamily="34" charset="0"/>
              </a:rPr>
              <a:t>Be confident to try new activities and show independence, resilience and perseverance in the face of a challenge.</a:t>
            </a:r>
            <a:endParaRPr lang="en-GB" sz="900" dirty="0">
              <a:solidFill>
                <a:schemeClr val="tx1"/>
              </a:solidFill>
              <a:latin typeface="Sassoon Primary Std" panose="020B0503020103030203" pitchFamily="34" charset="0"/>
            </a:endParaRPr>
          </a:p>
          <a:p>
            <a:r>
              <a:rPr lang="en-GB" sz="900" dirty="0">
                <a:solidFill>
                  <a:schemeClr val="tx1"/>
                </a:solidFill>
                <a:latin typeface="Sassoon Primary Std" panose="020B0503020103030203" pitchFamily="34" charset="0"/>
              </a:rPr>
              <a:t>Value: Independence</a:t>
            </a:r>
          </a:p>
          <a:p>
            <a:r>
              <a:rPr lang="en-GB" sz="900" dirty="0">
                <a:solidFill>
                  <a:schemeClr val="tx1"/>
                </a:solidFill>
                <a:latin typeface="Sassoon Primary Std" panose="020B0503020103030203" pitchFamily="34" charset="0"/>
              </a:rPr>
              <a:t>Session 4: Linking to whole school theme of determination and sports day. Children to discuss that they must be fit to take part in the event. Discuss with children the best ways to keep fit and give examples. (Record in floor book</a:t>
            </a:r>
            <a:r>
              <a:rPr lang="en-GB" sz="800" dirty="0">
                <a:solidFill>
                  <a:schemeClr val="tx1"/>
                </a:solidFill>
                <a:latin typeface="Sassoon Primary Std" panose="020B0503020103030203" pitchFamily="34" charset="0"/>
              </a:rPr>
              <a:t>)</a:t>
            </a:r>
          </a:p>
          <a:p>
            <a:r>
              <a:rPr lang="en-GB" sz="800" dirty="0">
                <a:solidFill>
                  <a:srgbClr val="FF0000"/>
                </a:solidFill>
                <a:latin typeface="Sassoon Primary Std" panose="020B0503020103030203" pitchFamily="34" charset="0"/>
              </a:rPr>
              <a:t>Know and talk about the different factors that support their overall health and wellbeing: - regular physical activity.</a:t>
            </a:r>
          </a:p>
          <a:p>
            <a:r>
              <a:rPr lang="en-GB" sz="800" dirty="0">
                <a:solidFill>
                  <a:schemeClr val="accent6"/>
                </a:solidFill>
                <a:latin typeface="Sassoon Primary Std" panose="020B0503020103030203" pitchFamily="34" charset="0"/>
              </a:rPr>
              <a:t>Manage their own basic hygiene and personal needs.</a:t>
            </a:r>
          </a:p>
          <a:p>
            <a:r>
              <a:rPr lang="en-GB" sz="800" dirty="0">
                <a:solidFill>
                  <a:schemeClr val="accent6"/>
                </a:solidFill>
                <a:latin typeface="Sassoon Primary Std" panose="020B0503020103030203" pitchFamily="34" charset="0"/>
              </a:rPr>
              <a:t>Show sensitivity to their own and others needs.</a:t>
            </a:r>
          </a:p>
          <a:p>
            <a:r>
              <a:rPr lang="en-GB" sz="800" dirty="0">
                <a:solidFill>
                  <a:schemeClr val="accent6"/>
                </a:solidFill>
                <a:latin typeface="Sassoon Primary Std" panose="020B0503020103030203" pitchFamily="34" charset="0"/>
              </a:rPr>
              <a:t>Set and work towards simple goals, being able to wait for what they want and control immediate impulses when appropriate.</a:t>
            </a:r>
          </a:p>
          <a:p>
            <a:r>
              <a:rPr lang="en-GB" sz="800" dirty="0">
                <a:solidFill>
                  <a:schemeClr val="accent6"/>
                </a:solidFill>
                <a:latin typeface="Sassoon Primary Std" panose="020B0503020103030203" pitchFamily="34" charset="0"/>
              </a:rPr>
              <a:t>Be confident to try new activities and show independence, resilience and perseverance in the face of a challenge.</a:t>
            </a:r>
          </a:p>
          <a:p>
            <a:endParaRPr lang="en-GB" sz="800" dirty="0">
              <a:solidFill>
                <a:schemeClr val="accent6"/>
              </a:solidFill>
              <a:latin typeface="Sassoon Primary Std" panose="020B0503020103030203" pitchFamily="34" charset="0"/>
            </a:endParaRPr>
          </a:p>
          <a:p>
            <a:endParaRPr lang="en-GB" sz="800" dirty="0">
              <a:solidFill>
                <a:schemeClr val="accent6"/>
              </a:solidFill>
              <a:latin typeface="Sassoon Primary Std" panose="020B0503020103030203" pitchFamily="34" charset="0"/>
            </a:endParaRPr>
          </a:p>
          <a:p>
            <a:endParaRPr lang="en-GB" sz="800" dirty="0">
              <a:solidFill>
                <a:schemeClr val="accent6"/>
              </a:solidFill>
              <a:latin typeface="Sassoon Primary Std" panose="020B0503020103030203" pitchFamily="34" charset="0"/>
            </a:endParaRPr>
          </a:p>
          <a:p>
            <a:endParaRPr lang="en-GB" sz="800" dirty="0">
              <a:solidFill>
                <a:schemeClr val="accent6"/>
              </a:solidFill>
              <a:latin typeface="Sassoon Primary Std" panose="020B0503020103030203" pitchFamily="34" charset="0"/>
            </a:endParaRPr>
          </a:p>
          <a:p>
            <a:endParaRPr lang="en-GB" sz="800" dirty="0">
              <a:solidFill>
                <a:schemeClr val="accent6"/>
              </a:solidFill>
              <a:latin typeface="Sassoon Primary Std" panose="020B0503020103030203" pitchFamily="34" charset="0"/>
            </a:endParaRPr>
          </a:p>
          <a:p>
            <a:endParaRPr lang="en-GB" sz="800" dirty="0">
              <a:solidFill>
                <a:schemeClr val="accent6"/>
              </a:solidFill>
              <a:latin typeface="Sassoon Primary Std" panose="020B0503020103030203" pitchFamily="34" charset="0"/>
            </a:endParaRPr>
          </a:p>
          <a:p>
            <a:endParaRPr lang="en-GB" sz="800" dirty="0">
              <a:solidFill>
                <a:schemeClr val="accent6"/>
              </a:solidFill>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10" name="Rectangle 9">
            <a:extLst>
              <a:ext uri="{FF2B5EF4-FFF2-40B4-BE49-F238E27FC236}">
                <a16:creationId xmlns:a16="http://schemas.microsoft.com/office/drawing/2014/main" id="{24D118C2-6EB6-46BC-96F4-39A9E4711830}"/>
              </a:ext>
            </a:extLst>
          </p:cNvPr>
          <p:cNvSpPr/>
          <p:nvPr/>
        </p:nvSpPr>
        <p:spPr>
          <a:xfrm>
            <a:off x="4152899" y="2182882"/>
            <a:ext cx="3886200" cy="4359534"/>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r>
              <a:rPr lang="en-GB" sz="1050" b="1" dirty="0">
                <a:latin typeface="Sassoon Primary Std" panose="020B0503020103030203" pitchFamily="34" charset="0"/>
              </a:rPr>
              <a:t>Communication and Language:</a:t>
            </a:r>
          </a:p>
          <a:p>
            <a:r>
              <a:rPr lang="en-GB" sz="900" dirty="0">
                <a:latin typeface="Sassoon Primary Std" panose="020B0503020103030203" pitchFamily="34" charset="0"/>
              </a:rPr>
              <a:t>Session 1: Introduce new theme using driver pictures. Children to talk about what they can see and talking about them. Children to use talking partners to highlight what they would like to learn more about during the topic. </a:t>
            </a:r>
          </a:p>
          <a:p>
            <a:r>
              <a:rPr lang="en-GB" sz="900" dirty="0">
                <a:latin typeface="Sassoon Primary Std" panose="020B0503020103030203" pitchFamily="34" charset="0"/>
              </a:rPr>
              <a:t>Session 2: Vegetable tasting – linked to text Oliver’s Vegetables Vocabulary session using senses to describe vegetables. </a:t>
            </a:r>
          </a:p>
          <a:p>
            <a:r>
              <a:rPr lang="en-GB" sz="900" dirty="0">
                <a:latin typeface="Sassoon Primary Std" panose="020B0503020103030203" pitchFamily="34" charset="0"/>
              </a:rPr>
              <a:t>Session 3: What’s in the Box – children to ask questions about which farm animal is in the box. </a:t>
            </a:r>
          </a:p>
          <a:p>
            <a:r>
              <a:rPr lang="en-GB" sz="900" dirty="0">
                <a:latin typeface="Sassoon Primary Std" panose="020B0503020103030203" pitchFamily="34" charset="0"/>
              </a:rPr>
              <a:t>Session 4: Which one doesn’t belong – using a range of foods/animals from the farm, children to talk with partner about the odd one out of a group, explaining why. </a:t>
            </a:r>
          </a:p>
          <a:p>
            <a:r>
              <a:rPr lang="en-GB" sz="800" dirty="0">
                <a:solidFill>
                  <a:srgbClr val="FF0000"/>
                </a:solidFill>
                <a:latin typeface="Sassoon Primary Std" panose="020B0503020103030203" pitchFamily="34" charset="0"/>
              </a:rPr>
              <a:t>Use new vocabulary in different contexts.</a:t>
            </a:r>
          </a:p>
          <a:p>
            <a:r>
              <a:rPr lang="en-GB" sz="800" dirty="0">
                <a:solidFill>
                  <a:srgbClr val="FF0000"/>
                </a:solidFill>
                <a:latin typeface="Sassoon Primary Std" panose="020B0503020103030203" pitchFamily="34" charset="0"/>
              </a:rPr>
              <a:t>Understand how to listen carefully and why listening is important. </a:t>
            </a:r>
          </a:p>
          <a:p>
            <a:r>
              <a:rPr lang="en-GB" sz="800" dirty="0">
                <a:solidFill>
                  <a:srgbClr val="FF0000"/>
                </a:solidFill>
                <a:latin typeface="Sassoon Primary Std" panose="020B0503020103030203" pitchFamily="34" charset="0"/>
              </a:rPr>
              <a:t>Learn new vocabulary. </a:t>
            </a:r>
          </a:p>
          <a:p>
            <a:r>
              <a:rPr lang="en-GB" sz="800" dirty="0">
                <a:solidFill>
                  <a:srgbClr val="FF0000"/>
                </a:solidFill>
                <a:latin typeface="Sassoon Primary Std" panose="020B0503020103030203" pitchFamily="34" charset="0"/>
              </a:rPr>
              <a:t>Use new vocabulary through the day. </a:t>
            </a:r>
          </a:p>
          <a:p>
            <a:r>
              <a:rPr lang="en-GB" sz="800" dirty="0">
                <a:solidFill>
                  <a:srgbClr val="FF0000"/>
                </a:solidFill>
                <a:latin typeface="Sassoon Primary Std" panose="020B0503020103030203" pitchFamily="34" charset="0"/>
              </a:rPr>
              <a:t>Ask questions to find out more and to check they understand what has been said to them. </a:t>
            </a:r>
          </a:p>
          <a:p>
            <a:r>
              <a:rPr lang="en-GB" sz="800" dirty="0">
                <a:solidFill>
                  <a:srgbClr val="FF0000"/>
                </a:solidFill>
                <a:latin typeface="Sassoon Primary Std" panose="020B0503020103030203" pitchFamily="34" charset="0"/>
              </a:rPr>
              <a:t>Articulate their ideas and thoughts in well-formed sentences. </a:t>
            </a:r>
          </a:p>
          <a:p>
            <a:r>
              <a:rPr lang="en-GB" sz="800" dirty="0">
                <a:solidFill>
                  <a:srgbClr val="FF0000"/>
                </a:solidFill>
                <a:latin typeface="Sassoon Primary Std" panose="020B0503020103030203" pitchFamily="34" charset="0"/>
              </a:rPr>
              <a:t>Connect one idea or action to another using a range of connectives. </a:t>
            </a:r>
          </a:p>
          <a:p>
            <a:r>
              <a:rPr lang="en-GB" sz="800" dirty="0">
                <a:solidFill>
                  <a:srgbClr val="FF0000"/>
                </a:solidFill>
                <a:latin typeface="Sassoon Primary Std" panose="020B0503020103030203" pitchFamily="34" charset="0"/>
              </a:rPr>
              <a:t> Describe events in some detail. </a:t>
            </a:r>
          </a:p>
          <a:p>
            <a:r>
              <a:rPr lang="en-GB" sz="800" dirty="0">
                <a:solidFill>
                  <a:srgbClr val="FF0000"/>
                </a:solidFill>
                <a:latin typeface="Sassoon Primary Std" panose="020B0503020103030203" pitchFamily="34" charset="0"/>
              </a:rPr>
              <a:t> Use talk to help work out problems and organise thinking and activities, and to explain how things work and why they might happen</a:t>
            </a:r>
          </a:p>
          <a:p>
            <a:r>
              <a:rPr lang="en-GB" sz="900" dirty="0">
                <a:solidFill>
                  <a:schemeClr val="accent6"/>
                </a:solidFill>
                <a:latin typeface="Sassoon Primary Std" panose="020B0503020103030203" pitchFamily="34" charset="0"/>
              </a:rPr>
              <a:t>Participate in small group, class and one-to-one discussions, offering their own ideas, using recently introduced vocabulary. </a:t>
            </a:r>
          </a:p>
          <a:p>
            <a:r>
              <a:rPr lang="en-GB" sz="900" dirty="0">
                <a:solidFill>
                  <a:schemeClr val="accent6"/>
                </a:solidFill>
                <a:latin typeface="Sassoon Primary Std" panose="020B0503020103030203" pitchFamily="34" charset="0"/>
              </a:rPr>
              <a:t>Offer explanations for why things might happen, making use of recently introduced vocabulary from stories, non-fiction, rhymes and poems when appropriate.</a:t>
            </a:r>
          </a:p>
          <a:p>
            <a:r>
              <a:rPr lang="en-GB" sz="900" dirty="0">
                <a:solidFill>
                  <a:schemeClr val="accent6"/>
                </a:solidFill>
                <a:latin typeface="Sassoon Primary Std" panose="020B0503020103030203" pitchFamily="34" charset="0"/>
              </a:rPr>
              <a:t>Listen attentively and respond to what they hear with relevant questions, comments and actions when being read to and during whole class discussions and small group interactions</a:t>
            </a:r>
          </a:p>
          <a:p>
            <a:r>
              <a:rPr lang="en-GB" sz="900" dirty="0">
                <a:solidFill>
                  <a:schemeClr val="accent6"/>
                </a:solidFill>
                <a:latin typeface="Sassoon Primary Std" panose="020B0503020103030203" pitchFamily="34" charset="0"/>
              </a:rPr>
              <a:t>Hold conversation when engaged in back-and-forth exchanges with their teacher and peers</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3484" y="1546250"/>
            <a:ext cx="348975" cy="350844"/>
          </a:xfrm>
          <a:prstGeom prst="rect">
            <a:avLst/>
          </a:prstGeom>
        </p:spPr>
      </p:pic>
    </p:spTree>
    <p:extLst>
      <p:ext uri="{BB962C8B-B14F-4D97-AF65-F5344CB8AC3E}">
        <p14:creationId xmlns:p14="http://schemas.microsoft.com/office/powerpoint/2010/main" val="3712305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C3519-F61E-52EB-DB5E-B9138BB9A70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89D8C54-E1CD-4AEF-752D-9169A49CCEFE}"/>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Summer 1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5BCF150E-0398-576A-FA45-27DB325B83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0BDB590D-7657-2EE6-A8FE-F4CBB0DCD72B}"/>
              </a:ext>
            </a:extLst>
          </p:cNvPr>
          <p:cNvSpPr/>
          <p:nvPr/>
        </p:nvSpPr>
        <p:spPr>
          <a:xfrm>
            <a:off x="545840"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r>
              <a:rPr lang="en-GB" sz="1100" b="1" dirty="0">
                <a:latin typeface="Sassoon Infant Std" panose="020B0503020103030203" pitchFamily="34" charset="0"/>
              </a:rPr>
              <a:t>Literacy</a:t>
            </a:r>
          </a:p>
          <a:p>
            <a:r>
              <a:rPr lang="en-GB" sz="1100" b="1" dirty="0">
                <a:latin typeface="Sassoon Infant Std" panose="020B0503020103030203" pitchFamily="34" charset="0"/>
              </a:rPr>
              <a:t>Phonics – </a:t>
            </a:r>
            <a:r>
              <a:rPr lang="en-GB" sz="1100" dirty="0">
                <a:latin typeface="Sassoon Infant Std" panose="020B0503020103030203" pitchFamily="34" charset="0"/>
              </a:rPr>
              <a:t>Finish phase 3 GPCs Tricky words some, there, out, </a:t>
            </a:r>
            <a:r>
              <a:rPr lang="en-GB" sz="1100" dirty="0" err="1">
                <a:latin typeface="Sassoon Infant Std" panose="020B0503020103030203" pitchFamily="34" charset="0"/>
              </a:rPr>
              <a:t>little,what</a:t>
            </a:r>
            <a:r>
              <a:rPr lang="en-GB" sz="1100" dirty="0">
                <a:latin typeface="Sassoon Infant Std" panose="020B0503020103030203" pitchFamily="34" charset="0"/>
              </a:rPr>
              <a:t>. Teach Pseudo words. Recap as required. Writing longer sentences and making further plausible attempts. Writing </a:t>
            </a:r>
            <a:r>
              <a:rPr lang="en-GB" sz="1100" dirty="0" err="1">
                <a:latin typeface="Sassoon Infant Std" panose="020B0503020103030203" pitchFamily="34" charset="0"/>
              </a:rPr>
              <a:t>pollysyllabic</a:t>
            </a:r>
            <a:r>
              <a:rPr lang="en-GB" sz="1100" dirty="0">
                <a:latin typeface="Sassoon Infant Std" panose="020B0503020103030203" pitchFamily="34" charset="0"/>
              </a:rPr>
              <a:t> words and using phase 3 and some phase 4 tricky words. </a:t>
            </a:r>
          </a:p>
          <a:p>
            <a:endParaRPr lang="en-GB" sz="1100" b="1" dirty="0">
              <a:latin typeface="Sassoon Infant Std" panose="020B0503020103030203" pitchFamily="34" charset="0"/>
            </a:endParaRPr>
          </a:p>
          <a:p>
            <a:r>
              <a:rPr lang="en-GB" sz="1100" b="1" dirty="0">
                <a:latin typeface="Sassoon Infant Std" panose="020B0503020103030203" pitchFamily="34" charset="0"/>
              </a:rPr>
              <a:t>Fiction – Oliver’s vegetables </a:t>
            </a:r>
          </a:p>
          <a:p>
            <a:r>
              <a:rPr lang="en-GB" sz="1100" dirty="0">
                <a:latin typeface="Sassoon Infant Std" panose="020B0503020103030203" pitchFamily="34" charset="0"/>
              </a:rPr>
              <a:t>Instructions to make Vegetable soup. Left to write and top to bottom. Capital letters, full stops, instructional language, </a:t>
            </a:r>
            <a:r>
              <a:rPr lang="en-GB" sz="1100" dirty="0" err="1">
                <a:latin typeface="Sassoon Infant Std" panose="020B0503020103030203" pitchFamily="34" charset="0"/>
              </a:rPr>
              <a:t>e.g</a:t>
            </a:r>
            <a:r>
              <a:rPr lang="en-GB" sz="1100" dirty="0">
                <a:latin typeface="Sassoon Infant Std" panose="020B0503020103030203" pitchFamily="34" charset="0"/>
              </a:rPr>
              <a:t> first, next, after that, finally. Spaces between words. Re – read and check it makes sense. Composition of sentences. </a:t>
            </a:r>
          </a:p>
          <a:p>
            <a:endParaRPr lang="en-GB" sz="1100" dirty="0">
              <a:latin typeface="Sassoon Infant Std" panose="020B0503020103030203" pitchFamily="34" charset="0"/>
            </a:endParaRPr>
          </a:p>
          <a:p>
            <a:endParaRPr lang="en-GB" sz="1100" dirty="0">
              <a:latin typeface="Sassoon Infant Std" panose="020B0503020103030203" pitchFamily="34" charset="0"/>
            </a:endParaRPr>
          </a:p>
          <a:p>
            <a:r>
              <a:rPr lang="en-GB" sz="1100" b="1" dirty="0">
                <a:latin typeface="Sassoon Infant Std" panose="020B0503020103030203" pitchFamily="34" charset="0"/>
              </a:rPr>
              <a:t>Non fiction – Chicks </a:t>
            </a:r>
          </a:p>
          <a:p>
            <a:r>
              <a:rPr lang="en-GB" sz="1100" dirty="0">
                <a:latin typeface="Sassoon Infant Std" panose="020B0503020103030203" pitchFamily="34" charset="0"/>
              </a:rPr>
              <a:t>Write a diary entry/timeline of what happens. </a:t>
            </a:r>
          </a:p>
          <a:p>
            <a:r>
              <a:rPr lang="en-GB" sz="1100" dirty="0">
                <a:latin typeface="Sassoon Infant Std" panose="020B0503020103030203" pitchFamily="34" charset="0"/>
              </a:rPr>
              <a:t>Writing for a purpose. Writing longer sentences.  Using connectives such as and. Composition and transcription.</a:t>
            </a:r>
          </a:p>
          <a:p>
            <a:endParaRPr lang="en-GB" sz="1100" dirty="0">
              <a:latin typeface="Sassoon Infant Std" panose="020B0503020103030203" pitchFamily="34" charset="0"/>
            </a:endParaRPr>
          </a:p>
          <a:p>
            <a:r>
              <a:rPr lang="en-GB" sz="1100" b="1" dirty="0">
                <a:latin typeface="Sassoon Infant Std" panose="020B0503020103030203" pitchFamily="34" charset="0"/>
              </a:rPr>
              <a:t>Poetry –The big red barn. </a:t>
            </a:r>
          </a:p>
          <a:p>
            <a:r>
              <a:rPr lang="en-GB" sz="1100" dirty="0">
                <a:latin typeface="Sassoon Infant Std" panose="020B0503020103030203" pitchFamily="34" charset="0"/>
              </a:rPr>
              <a:t>Writing a list of all that happened. </a:t>
            </a:r>
          </a:p>
          <a:p>
            <a:r>
              <a:rPr lang="en-GB" sz="1100" dirty="0">
                <a:latin typeface="Sassoon Infant Std" panose="020B0503020103030203" pitchFamily="34" charset="0"/>
              </a:rPr>
              <a:t>Recall and responding to text. Writing some words correctly. Top to bottom and left to write. Clear, correct handwriting focus. Transcription of sentences. </a:t>
            </a:r>
          </a:p>
          <a:p>
            <a:endParaRPr lang="en-GB" sz="1100" dirty="0">
              <a:latin typeface="Sassoon Infant Std" panose="020B0503020103030203" pitchFamily="34" charset="0"/>
            </a:endParaRPr>
          </a:p>
          <a:p>
            <a:r>
              <a:rPr lang="en-GB" sz="1100" dirty="0">
                <a:latin typeface="Sassoon Infant Std" panose="020B0503020103030203" pitchFamily="34" charset="0"/>
              </a:rPr>
              <a:t>See LAPS for key skills. </a:t>
            </a:r>
          </a:p>
          <a:p>
            <a:pPr algn="ctr"/>
            <a:r>
              <a:rPr lang="en-GB" sz="1100" b="1" dirty="0">
                <a:latin typeface="Sassoon Infant Std" panose="020B0503020103030203" pitchFamily="34" charset="0"/>
              </a:rPr>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7FC85A51-3481-30CC-47E9-DBFB28F58A42}"/>
              </a:ext>
            </a:extLst>
          </p:cNvPr>
          <p:cNvSpPr/>
          <p:nvPr/>
        </p:nvSpPr>
        <p:spPr>
          <a:xfrm>
            <a:off x="8191502" y="801278"/>
            <a:ext cx="3629147" cy="297061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r>
              <a:rPr lang="en-GB" sz="1400" b="1" dirty="0">
                <a:latin typeface="Sassoon Primary Std" panose="020B0503020103030203" pitchFamily="34" charset="0"/>
              </a:rPr>
              <a:t>Expressive arts and Design </a:t>
            </a:r>
            <a:r>
              <a:rPr lang="en-GB" sz="1100" b="1" dirty="0">
                <a:latin typeface="Sassoon Primary Std" panose="020B0503020103030203" pitchFamily="34" charset="0"/>
              </a:rPr>
              <a:t>–</a:t>
            </a:r>
          </a:p>
          <a:p>
            <a:r>
              <a:rPr lang="en-GB" sz="900" dirty="0">
                <a:latin typeface="Sassoon Primary Std" panose="020B0503020103030203" pitchFamily="34" charset="0"/>
              </a:rPr>
              <a:t>Sculpture – Artist Study: Faith Bebbington</a:t>
            </a:r>
          </a:p>
          <a:p>
            <a:r>
              <a:rPr lang="en-GB" sz="900" dirty="0">
                <a:latin typeface="Sassoon Primary Std" panose="020B0503020103030203" pitchFamily="34" charset="0"/>
              </a:rPr>
              <a:t>Session 1: Children to look at sculptures by Faith Beddington. Children to discuss what they like/dislike and how they think the artist created her art.</a:t>
            </a:r>
          </a:p>
          <a:p>
            <a:r>
              <a:rPr lang="en-GB" sz="900" dirty="0">
                <a:latin typeface="Sassoon Primary Std" panose="020B0503020103030203" pitchFamily="34" charset="0"/>
              </a:rPr>
              <a:t>Session 2: Focus on art work ‘street rat’. Children to discuss what sculptures they could make for the where does it come from topic/farm animals – children to make links to recyclable packaging and the particular farm animal they will be creating – i.e. cows from milk bottles, hen from egg boxes. Make links to what food is produced by farm animals. </a:t>
            </a:r>
          </a:p>
          <a:p>
            <a:r>
              <a:rPr lang="en-GB" sz="900" dirty="0">
                <a:latin typeface="Sassoon Primary Std" panose="020B0503020103030203" pitchFamily="34" charset="0"/>
              </a:rPr>
              <a:t>Session 3: Children to create their junk modelled farm animal. </a:t>
            </a:r>
          </a:p>
          <a:p>
            <a:r>
              <a:rPr lang="en-GB" sz="900" dirty="0">
                <a:solidFill>
                  <a:srgbClr val="FF0000"/>
                </a:solidFill>
                <a:latin typeface="Sassoon Primary Std" panose="020B0503020103030203" pitchFamily="34" charset="0"/>
              </a:rPr>
              <a:t>Explore, use and refine a variety of artistic effects to express their ideas and feelings. </a:t>
            </a:r>
          </a:p>
          <a:p>
            <a:r>
              <a:rPr lang="en-GB" sz="900" dirty="0">
                <a:solidFill>
                  <a:srgbClr val="FF0000"/>
                </a:solidFill>
                <a:latin typeface="Sassoon Primary Std" panose="020B0503020103030203" pitchFamily="34" charset="0"/>
              </a:rPr>
              <a:t>Return to and build on their previous learning, refining ideas and developing their ability to represent them. </a:t>
            </a:r>
          </a:p>
          <a:p>
            <a:r>
              <a:rPr lang="en-GB" sz="900" dirty="0">
                <a:solidFill>
                  <a:srgbClr val="FF0000"/>
                </a:solidFill>
                <a:latin typeface="Sassoon Primary Std" panose="020B0503020103030203" pitchFamily="34" charset="0"/>
              </a:rPr>
              <a:t> Create collaboratively, sharing ideas, resources and skills.</a:t>
            </a:r>
          </a:p>
          <a:p>
            <a:r>
              <a:rPr lang="en-GB" sz="900" dirty="0">
                <a:solidFill>
                  <a:schemeClr val="accent6"/>
                </a:solidFill>
                <a:latin typeface="Sassoon Primary Std" panose="020B0503020103030203" pitchFamily="34" charset="0"/>
              </a:rPr>
              <a:t>Safely use and explore a variety of materials, tools and techniques, experimenting with colour, design, texture, form and function. </a:t>
            </a:r>
          </a:p>
          <a:p>
            <a:r>
              <a:rPr lang="en-GB" sz="900" dirty="0">
                <a:solidFill>
                  <a:schemeClr val="accent6"/>
                </a:solidFill>
                <a:latin typeface="Sassoon Primary Std" panose="020B0503020103030203" pitchFamily="34" charset="0"/>
              </a:rPr>
              <a:t>Share their creations, explaining the process they have used. </a:t>
            </a:r>
          </a:p>
          <a:p>
            <a:endParaRPr lang="en-GB" sz="900" dirty="0">
              <a:latin typeface="Sassoon Primary Std" panose="020B0503020103030203" pitchFamily="34" charset="0"/>
            </a:endParaRPr>
          </a:p>
          <a:p>
            <a:endParaRPr lang="en-GB" sz="1100"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995CAC9C-D0C2-3BFB-0F19-51886DA9D7A2}"/>
              </a:ext>
            </a:extLst>
          </p:cNvPr>
          <p:cNvSpPr/>
          <p:nvPr/>
        </p:nvSpPr>
        <p:spPr>
          <a:xfrm>
            <a:off x="4403041"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400" b="1" dirty="0"/>
          </a:p>
          <a:p>
            <a:pPr algn="ctr"/>
            <a:endParaRPr lang="en-GB" sz="1400" b="1" dirty="0"/>
          </a:p>
          <a:p>
            <a:pPr algn="ctr"/>
            <a:endParaRPr lang="en-GB" sz="1400" b="1" dirty="0"/>
          </a:p>
          <a:p>
            <a:pPr algn="ctr"/>
            <a:r>
              <a:rPr lang="en-GB" sz="1400" b="1" dirty="0"/>
              <a:t>Maths</a:t>
            </a:r>
          </a:p>
          <a:p>
            <a:r>
              <a:rPr lang="en-GB" sz="1400" dirty="0"/>
              <a:t>- Number names</a:t>
            </a:r>
          </a:p>
          <a:p>
            <a:r>
              <a:rPr lang="en-GB" sz="1400" dirty="0"/>
              <a:t>- Groups of 10</a:t>
            </a:r>
          </a:p>
          <a:p>
            <a:r>
              <a:rPr lang="en-GB" sz="1400" dirty="0"/>
              <a:t>- Numbers to 20 looking at groups of 10 and how many more. </a:t>
            </a:r>
          </a:p>
          <a:p>
            <a:r>
              <a:rPr lang="en-GB" sz="1400" dirty="0"/>
              <a:t>- Compare height, length, width, mass and volume using language such as longest, longer, shortest, shortest. </a:t>
            </a:r>
          </a:p>
          <a:p>
            <a:r>
              <a:rPr lang="en-GB" sz="1400" dirty="0"/>
              <a:t>- Develop a systematic approach to compare. </a:t>
            </a:r>
          </a:p>
          <a:p>
            <a:r>
              <a:rPr lang="en-GB" sz="1400" dirty="0"/>
              <a:t>- Look at money and </a:t>
            </a:r>
            <a:r>
              <a:rPr lang="en-GB" sz="1400" dirty="0" err="1"/>
              <a:t>recognise,count</a:t>
            </a:r>
            <a:r>
              <a:rPr lang="en-GB" sz="1400" dirty="0"/>
              <a:t> up to 10p.</a:t>
            </a:r>
          </a:p>
          <a:p>
            <a:r>
              <a:rPr lang="en-GB" sz="1400" dirty="0"/>
              <a:t>- Describe and use 2d shapes. </a:t>
            </a:r>
          </a:p>
          <a:p>
            <a:r>
              <a:rPr lang="en-GB" sz="1400" dirty="0"/>
              <a:t>- Describe and use 3d shapes. </a:t>
            </a:r>
          </a:p>
          <a:p>
            <a:r>
              <a:rPr lang="en-GB" sz="1400" dirty="0"/>
              <a:t>- Compare and organise by characteristics of shapes.</a:t>
            </a:r>
          </a:p>
          <a:p>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r>
              <a:rPr lang="en-GB" sz="600" dirty="0">
                <a:solidFill>
                  <a:srgbClr val="FF0000"/>
                </a:solidFill>
                <a:latin typeface="Sassoon Infant Std" panose="020B0503020103030203" pitchFamily="34" charset="0"/>
              </a:rPr>
              <a:t>.</a:t>
            </a:r>
          </a:p>
          <a:p>
            <a:pPr algn="ctr"/>
            <a:endParaRPr lang="en-GB" b="1" dirty="0"/>
          </a:p>
        </p:txBody>
      </p:sp>
      <p:sp>
        <p:nvSpPr>
          <p:cNvPr id="4" name="Rectangle 3">
            <a:extLst>
              <a:ext uri="{FF2B5EF4-FFF2-40B4-BE49-F238E27FC236}">
                <a16:creationId xmlns:a16="http://schemas.microsoft.com/office/drawing/2014/main" id="{502B3CC3-61E2-BD29-00B2-C8DBFA59FF87}"/>
              </a:ext>
            </a:extLst>
          </p:cNvPr>
          <p:cNvSpPr/>
          <p:nvPr/>
        </p:nvSpPr>
        <p:spPr>
          <a:xfrm>
            <a:off x="8191502" y="3887026"/>
            <a:ext cx="3629147" cy="266700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200" b="1" dirty="0">
              <a:latin typeface="Sassoon Infant Std" panose="020B0503020103030203" pitchFamily="34" charset="0"/>
            </a:endParaRPr>
          </a:p>
          <a:p>
            <a:pPr algn="ctr"/>
            <a:endParaRPr lang="en-GB" sz="1200" b="1" dirty="0">
              <a:latin typeface="Sassoon Infant Std" panose="020B0503020103030203" pitchFamily="34" charset="0"/>
            </a:endParaRPr>
          </a:p>
          <a:p>
            <a:pPr algn="ctr"/>
            <a:endParaRPr lang="en-GB" sz="1200" b="1" dirty="0">
              <a:latin typeface="Sassoon Infant Std" panose="020B0503020103030203" pitchFamily="34" charset="0"/>
            </a:endParaRPr>
          </a:p>
          <a:p>
            <a:pPr algn="ctr"/>
            <a:endParaRPr lang="en-GB" sz="1200" b="1"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sz="900" b="1" dirty="0">
              <a:latin typeface="Sassoon Infant Std" panose="020B0503020103030203" pitchFamily="34" charset="0"/>
            </a:endParaRPr>
          </a:p>
          <a:p>
            <a:pPr algn="ctr"/>
            <a:r>
              <a:rPr lang="en-GB" sz="900" b="1" dirty="0">
                <a:latin typeface="Sassoon Primary Std" panose="020B0503020103030203" pitchFamily="34" charset="0"/>
              </a:rPr>
              <a:t>Music – </a:t>
            </a:r>
          </a:p>
          <a:p>
            <a:r>
              <a:rPr lang="en-GB" sz="900" b="1" dirty="0">
                <a:latin typeface="Sassoon Primary Std" panose="020B0503020103030203" pitchFamily="34" charset="0"/>
              </a:rPr>
              <a:t>Churanga Musical School – Big Bear Funk</a:t>
            </a:r>
          </a:p>
          <a:p>
            <a:r>
              <a:rPr lang="en-GB" sz="900" b="1" dirty="0">
                <a:solidFill>
                  <a:schemeClr val="tx1"/>
                </a:solidFill>
                <a:latin typeface="Sassoon Primary Std" panose="020B0503020103030203" pitchFamily="34" charset="0"/>
              </a:rPr>
              <a:t>Explore and  Create </a:t>
            </a:r>
            <a:r>
              <a:rPr lang="en-GB" sz="900" dirty="0">
                <a:solidFill>
                  <a:schemeClr val="tx1"/>
                </a:solidFill>
                <a:latin typeface="Sassoon Primary Std" panose="020B0503020103030203" pitchFamily="34" charset="0"/>
              </a:rPr>
              <a:t>- Musical Activities that embed pulse, rhythm and pitch, explore voices and classroom instruments. </a:t>
            </a:r>
          </a:p>
          <a:p>
            <a:r>
              <a:rPr lang="en-GB" sz="900" b="1" dirty="0">
                <a:solidFill>
                  <a:schemeClr val="tx1"/>
                </a:solidFill>
                <a:latin typeface="Sassoon Primary Std" panose="020B0503020103030203" pitchFamily="34" charset="0"/>
              </a:rPr>
              <a:t>Games Track </a:t>
            </a:r>
            <a:r>
              <a:rPr lang="en-GB" sz="900" dirty="0">
                <a:solidFill>
                  <a:schemeClr val="tx1"/>
                </a:solidFill>
                <a:latin typeface="Sassoon Primary Std" panose="020B0503020103030203" pitchFamily="34" charset="0"/>
              </a:rPr>
              <a:t>– Children to </a:t>
            </a:r>
            <a:r>
              <a:rPr lang="en-GB" sz="900" dirty="0">
                <a:latin typeface="Sassoon Primary Std" panose="020B0503020103030203" pitchFamily="34" charset="0"/>
              </a:rPr>
              <a:t>Find a funky pulse.</a:t>
            </a:r>
          </a:p>
          <a:p>
            <a:r>
              <a:rPr lang="en-GB" sz="900" b="1" dirty="0">
                <a:solidFill>
                  <a:schemeClr val="tx1"/>
                </a:solidFill>
                <a:latin typeface="Sassoon Primary Std" panose="020B0503020103030203" pitchFamily="34" charset="0"/>
              </a:rPr>
              <a:t>Copy Cat Rhythm Games </a:t>
            </a:r>
            <a:r>
              <a:rPr lang="en-GB" sz="900" dirty="0">
                <a:solidFill>
                  <a:schemeClr val="tx1"/>
                </a:solidFill>
                <a:latin typeface="Sassoon Primary Std" panose="020B0503020103030203" pitchFamily="34" charset="0"/>
              </a:rPr>
              <a:t>– Children to </a:t>
            </a:r>
            <a:r>
              <a:rPr lang="en-GB" sz="900" dirty="0">
                <a:latin typeface="Sassoon Primary Std" panose="020B0503020103030203" pitchFamily="34" charset="0"/>
              </a:rPr>
              <a:t>Copy-clap 3 or 4 word phrases from the song.</a:t>
            </a:r>
          </a:p>
          <a:p>
            <a:r>
              <a:rPr lang="en-GB" sz="900" b="1" dirty="0">
                <a:solidFill>
                  <a:schemeClr val="tx1"/>
                </a:solidFill>
                <a:latin typeface="Sassoon Primary Std" panose="020B0503020103030203" pitchFamily="34" charset="0"/>
              </a:rPr>
              <a:t>High and Low Games </a:t>
            </a:r>
            <a:r>
              <a:rPr lang="en-GB" sz="900" dirty="0">
                <a:solidFill>
                  <a:schemeClr val="tx1"/>
                </a:solidFill>
                <a:latin typeface="Sassoon Primary Std" panose="020B0503020103030203" pitchFamily="34" charset="0"/>
              </a:rPr>
              <a:t>– Children to e</a:t>
            </a:r>
            <a:r>
              <a:rPr lang="en-GB" sz="900" dirty="0">
                <a:latin typeface="Sassoon Primary Std" panose="020B0503020103030203" pitchFamily="34" charset="0"/>
              </a:rPr>
              <a:t> Explore high pitch and low pitch using the images from the songs. </a:t>
            </a:r>
          </a:p>
          <a:p>
            <a:r>
              <a:rPr lang="en-GB" sz="900" dirty="0">
                <a:solidFill>
                  <a:srgbClr val="FF0000"/>
                </a:solidFill>
                <a:latin typeface="Sassoon Primary Std" panose="020B0503020103030203" pitchFamily="34" charset="0"/>
              </a:rPr>
              <a:t>Sing in a group or on their own, increasingly matching the pitch and following the melody.</a:t>
            </a:r>
          </a:p>
          <a:p>
            <a:r>
              <a:rPr lang="en-GB" sz="900" dirty="0">
                <a:solidFill>
                  <a:srgbClr val="FF0000"/>
                </a:solidFill>
                <a:latin typeface="Sassoon Primary Std" panose="020B0503020103030203" pitchFamily="34" charset="0"/>
              </a:rPr>
              <a:t>Listen attentively, move to and talk about music, expressing their feelings and responses.</a:t>
            </a:r>
          </a:p>
          <a:p>
            <a:r>
              <a:rPr lang="en-GB" sz="900" dirty="0">
                <a:solidFill>
                  <a:srgbClr val="FF0000"/>
                </a:solidFill>
                <a:latin typeface="Sassoon Primary Std" panose="020B0503020103030203" pitchFamily="34" charset="0"/>
              </a:rPr>
              <a:t>Explore and engage in music making and dance, performing solo or in groups</a:t>
            </a:r>
          </a:p>
          <a:p>
            <a:r>
              <a:rPr lang="en-GB" sz="900" dirty="0">
                <a:solidFill>
                  <a:schemeClr val="accent6"/>
                </a:solidFill>
                <a:latin typeface="Sassoon Primary Std" panose="020B0503020103030203" pitchFamily="34" charset="0"/>
              </a:rPr>
              <a:t>Sing a range of well-known nursery rhymes and songs. </a:t>
            </a:r>
          </a:p>
          <a:p>
            <a:r>
              <a:rPr lang="en-GB" sz="900" dirty="0">
                <a:solidFill>
                  <a:schemeClr val="accent6"/>
                </a:solidFill>
                <a:latin typeface="Sassoon Primary Std" panose="020B0503020103030203" pitchFamily="34" charset="0"/>
              </a:rPr>
              <a:t>Perform songs, rhymes, poems and stories with others, and (when appropriate) try to move in time with music</a:t>
            </a:r>
          </a:p>
          <a:p>
            <a:endParaRPr lang="en-GB" sz="700" b="1" dirty="0">
              <a:solidFill>
                <a:schemeClr val="accent6"/>
              </a:solidFill>
              <a:latin typeface="Sassoon Primary Std" panose="020B0503020103030203" pitchFamily="34" charset="0"/>
            </a:endParaRPr>
          </a:p>
          <a:p>
            <a:endParaRPr lang="en-GB" sz="700" b="1" dirty="0">
              <a:solidFill>
                <a:schemeClr val="accent6"/>
              </a:solidFill>
              <a:latin typeface="Sassoon Primary Std" panose="020B0503020103030203" pitchFamily="34" charset="0"/>
            </a:endParaRPr>
          </a:p>
          <a:p>
            <a:endParaRPr lang="en-GB" sz="700" b="1" dirty="0">
              <a:solidFill>
                <a:schemeClr val="accent6"/>
              </a:solidFill>
              <a:latin typeface="Sassoon Primary Std" panose="020B0503020103030203" pitchFamily="34" charset="0"/>
            </a:endParaRPr>
          </a:p>
          <a:p>
            <a:endParaRPr lang="en-GB" sz="700" b="1" dirty="0">
              <a:solidFill>
                <a:schemeClr val="accent6"/>
              </a:solidFill>
              <a:latin typeface="Sassoon Primary Std" panose="020B0503020103030203" pitchFamily="34" charset="0"/>
            </a:endParaRPr>
          </a:p>
          <a:p>
            <a:endParaRPr lang="en-GB" sz="700" b="1" dirty="0">
              <a:solidFill>
                <a:schemeClr val="accent6"/>
              </a:solidFill>
              <a:latin typeface="Sassoon Primary Std" panose="020B0503020103030203" pitchFamily="34" charset="0"/>
            </a:endParaRPr>
          </a:p>
          <a:p>
            <a:endParaRPr lang="en-GB" sz="700" b="1" dirty="0">
              <a:solidFill>
                <a:schemeClr val="accent6"/>
              </a:solidFill>
              <a:latin typeface="Sassoon Primary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endParaRPr lang="en-GB" sz="900"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3781214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95A3D-7BE9-4B6A-DE89-7C215454494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4224B47-B443-6078-4DCE-7C084F11E637}"/>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r>
              <a:rPr lang="en-GB" dirty="0">
                <a:latin typeface="Sassoon Primary Std" panose="020B0503020103030203" pitchFamily="34" charset="0"/>
              </a:rPr>
              <a:t>                                                Reception Summer 1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D8F81F11-0CBD-F026-0BD7-9845555D1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ACD86DD7-D7BD-6043-AD9F-1B1382F9F761}"/>
              </a:ext>
            </a:extLst>
          </p:cNvPr>
          <p:cNvSpPr/>
          <p:nvPr/>
        </p:nvSpPr>
        <p:spPr>
          <a:xfrm>
            <a:off x="545840" y="793167"/>
            <a:ext cx="3629147" cy="432358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r>
              <a:rPr lang="en-GB" sz="1100" b="1" dirty="0">
                <a:latin typeface="Sassoon Primary Std" panose="020B0503020103030203" pitchFamily="34" charset="0"/>
              </a:rPr>
              <a:t>Understanding the World – PP</a:t>
            </a:r>
          </a:p>
          <a:p>
            <a:r>
              <a:rPr lang="en-GB" sz="900" dirty="0">
                <a:latin typeface="Sassoon Primary Std" panose="020B0503020103030203" pitchFamily="34" charset="0"/>
              </a:rPr>
              <a:t>Session 1: Linking with the natural world, children to look at farming methods in the past. Children to observe photos of milk churns from past and present.</a:t>
            </a:r>
          </a:p>
          <a:p>
            <a:r>
              <a:rPr lang="en-GB" sz="900" dirty="0">
                <a:solidFill>
                  <a:srgbClr val="FF0000"/>
                </a:solidFill>
                <a:latin typeface="Sassoon Primary Std" panose="020B0503020103030203" pitchFamily="34" charset="0"/>
              </a:rPr>
              <a:t>Comment on images of familiar situations in the past.</a:t>
            </a:r>
          </a:p>
          <a:p>
            <a:r>
              <a:rPr lang="en-GB" sz="900" dirty="0">
                <a:solidFill>
                  <a:schemeClr val="accent6"/>
                </a:solidFill>
                <a:latin typeface="Sassoon Primary Std" panose="020B0503020103030203" pitchFamily="34" charset="0"/>
              </a:rPr>
              <a:t>Know some similarities and differences between things in the past and now, drawing on their experiences and what has been read in class. Understand the past through settings, characters and events encountered in books read in class and storytelling</a:t>
            </a:r>
          </a:p>
          <a:p>
            <a:r>
              <a:rPr lang="en-GB" sz="900" dirty="0">
                <a:latin typeface="Sassoon Primary Std" panose="020B0503020103030203" pitchFamily="34" charset="0"/>
              </a:rPr>
              <a:t>Session 2: Linking to growing vegetables for food. Children to sort into a timeline tractors from past ==t through to the present.</a:t>
            </a:r>
          </a:p>
          <a:p>
            <a:r>
              <a:rPr lang="en-GB" sz="900" dirty="0">
                <a:solidFill>
                  <a:srgbClr val="FF0000"/>
                </a:solidFill>
                <a:latin typeface="Sassoon Primary Std" panose="020B0503020103030203" pitchFamily="34" charset="0"/>
              </a:rPr>
              <a:t>Comment on images of familiar situations in the past.</a:t>
            </a:r>
          </a:p>
          <a:p>
            <a:r>
              <a:rPr lang="en-GB" sz="900" dirty="0">
                <a:solidFill>
                  <a:schemeClr val="accent6"/>
                </a:solidFill>
                <a:latin typeface="Sassoon Primary Std" panose="020B0503020103030203" pitchFamily="34" charset="0"/>
              </a:rPr>
              <a:t>Know some similarities and differences between things in the past and now, drawing on their experiences and what has been read in class. Understand the past through settings, characters and events encountered in books read in class and storytelling</a:t>
            </a:r>
            <a:endParaRPr lang="en-GB" sz="900" dirty="0">
              <a:latin typeface="Sassoon Primary Std" panose="020B0503020103030203" pitchFamily="34" charset="0"/>
            </a:endParaRPr>
          </a:p>
          <a:p>
            <a:r>
              <a:rPr lang="en-GB" sz="900" dirty="0">
                <a:latin typeface="Sassoon Primary Std" panose="020B0503020103030203" pitchFamily="34" charset="0"/>
              </a:rPr>
              <a:t>Session 3: Links to life cycles children to order cycle through time linking to past and present. </a:t>
            </a:r>
            <a:r>
              <a:rPr lang="en-GB" sz="900" dirty="0">
                <a:solidFill>
                  <a:srgbClr val="FF0000"/>
                </a:solidFill>
                <a:latin typeface="Sassoon Primary Std" panose="020B0503020103030203" pitchFamily="34" charset="0"/>
              </a:rPr>
              <a:t>Comment on images of familiar situations in the past.</a:t>
            </a:r>
          </a:p>
          <a:p>
            <a:r>
              <a:rPr lang="en-GB" sz="900" dirty="0">
                <a:solidFill>
                  <a:schemeClr val="accent6"/>
                </a:solidFill>
                <a:latin typeface="Sassoon Primary Std" panose="020B0503020103030203" pitchFamily="34" charset="0"/>
              </a:rPr>
              <a:t>Know some similarities and differences between things in the past and now, drawing on their experiences and what has been read in class. Understand the past through settings, characters and events encountered in books read in class and storytelling</a:t>
            </a:r>
          </a:p>
          <a:p>
            <a:endParaRPr lang="en-GB" sz="900" dirty="0">
              <a:latin typeface="Sassoon Primary Std" panose="020B0503020103030203" pitchFamily="34" charset="0"/>
            </a:endParaRPr>
          </a:p>
          <a:p>
            <a:endParaRPr lang="en-GB" sz="900" dirty="0">
              <a:solidFill>
                <a:schemeClr val="tx1"/>
              </a:solidFill>
              <a:latin typeface="Sassoon Primary Std" panose="020B0503020103030203" pitchFamily="34" charset="0"/>
            </a:endParaRPr>
          </a:p>
          <a:p>
            <a:pPr algn="ctr"/>
            <a:endParaRPr lang="en-GB" sz="1100" b="1" dirty="0">
              <a:latin typeface="Sassoon Infant Std" panose="020B0503020103030203" pitchFamily="34" charset="0"/>
            </a:endParaRPr>
          </a:p>
          <a:p>
            <a:pPr algn="ctr"/>
            <a:r>
              <a:rPr lang="en-GB" b="1" dirty="0"/>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53F47F62-F286-A8EC-7643-27A5969A8D74}"/>
              </a:ext>
            </a:extLst>
          </p:cNvPr>
          <p:cNvSpPr/>
          <p:nvPr/>
        </p:nvSpPr>
        <p:spPr>
          <a:xfrm>
            <a:off x="8191502" y="793165"/>
            <a:ext cx="3629147" cy="432358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endParaRPr lang="en-GB" sz="1100"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r>
              <a:rPr lang="en-GB" sz="1000" b="1" dirty="0">
                <a:latin typeface="Sassoon Infant Std" panose="020B0503020103030203" pitchFamily="34" charset="0"/>
              </a:rPr>
              <a:t>Understanding the World – The Natural World.</a:t>
            </a:r>
          </a:p>
          <a:p>
            <a:r>
              <a:rPr lang="en-GB" sz="1000" b="1" dirty="0">
                <a:latin typeface="Sassoon Infant Std" panose="020B0503020103030203" pitchFamily="34" charset="0"/>
              </a:rPr>
              <a:t>Biology – Lifecycles</a:t>
            </a:r>
          </a:p>
          <a:p>
            <a:r>
              <a:rPr lang="en-GB" sz="900" dirty="0">
                <a:latin typeface="Sassoon Infant Std" panose="020B0503020103030203" pitchFamily="34" charset="0"/>
              </a:rPr>
              <a:t>Session 1: Complete observational drawing of a plant (links to EAD) and discuss features of each part. </a:t>
            </a:r>
          </a:p>
          <a:p>
            <a:r>
              <a:rPr lang="en-GB" sz="900" dirty="0">
                <a:latin typeface="Sassoon Infant Std" panose="020B0503020103030203" pitchFamily="34" charset="0"/>
              </a:rPr>
              <a:t>Session 2: Planting beans/ cress/herbs.</a:t>
            </a:r>
          </a:p>
          <a:p>
            <a:r>
              <a:rPr lang="en-GB" sz="900" dirty="0">
                <a:latin typeface="Sassoon Infant Std" panose="020B0503020103030203" pitchFamily="34" charset="0"/>
              </a:rPr>
              <a:t>Session 3/4/5/6: Hatching chicken eggs. Children to observe and document growth cycle. Children to order chicken life cycle. </a:t>
            </a:r>
          </a:p>
          <a:p>
            <a:r>
              <a:rPr lang="en-GB" sz="900" dirty="0">
                <a:latin typeface="Sassoon Infant Std" panose="020B0503020103030203" pitchFamily="34" charset="0"/>
              </a:rPr>
              <a:t>Session 7: In discovery area children to observe to eggs one cooked, one uncooked. Children to make suggestions why the egg has changed from a liquid to a solid. </a:t>
            </a:r>
          </a:p>
          <a:p>
            <a:r>
              <a:rPr lang="en-GB" sz="900" dirty="0">
                <a:latin typeface="Sassoon Infant Std" panose="020B0503020103030203" pitchFamily="34" charset="0"/>
              </a:rPr>
              <a:t>Session 8 Change in state – children to make butter from milk. Children to make predictions and observe what happens during change of state – links with past and present.</a:t>
            </a:r>
          </a:p>
          <a:p>
            <a:r>
              <a:rPr lang="en-GB" sz="900" dirty="0">
                <a:latin typeface="Sassoon Infant Std" panose="020B0503020103030203" pitchFamily="34" charset="0"/>
              </a:rPr>
              <a:t>Session 9: Sorting fruits and vegetables by observing for seeds. Children to predict which is a fruit or vegetable and check for seeds.</a:t>
            </a:r>
          </a:p>
          <a:p>
            <a:r>
              <a:rPr lang="en-GB" sz="900" dirty="0">
                <a:solidFill>
                  <a:schemeClr val="accent1"/>
                </a:solidFill>
                <a:latin typeface="Sassoon Primary Std" panose="020B0503020103030203" pitchFamily="34" charset="0"/>
              </a:rPr>
              <a:t>Plant seeds and care for growing plants. </a:t>
            </a:r>
          </a:p>
          <a:p>
            <a:r>
              <a:rPr lang="en-GB" sz="900" dirty="0">
                <a:solidFill>
                  <a:schemeClr val="accent1"/>
                </a:solidFill>
                <a:latin typeface="Sassoon Primary Std" panose="020B0503020103030203" pitchFamily="34" charset="0"/>
              </a:rPr>
              <a:t> Understand the key features of the life cycle of a plant and an animal.  Begin to understand the need to respect and care for the natural environment and all living things.</a:t>
            </a:r>
          </a:p>
          <a:p>
            <a:r>
              <a:rPr lang="en-GB" sz="900" dirty="0">
                <a:solidFill>
                  <a:srgbClr val="FF0000"/>
                </a:solidFill>
                <a:latin typeface="Sassoon Primary Std" panose="020B0503020103030203" pitchFamily="34" charset="0"/>
              </a:rPr>
              <a:t>Explore the natural world around them.</a:t>
            </a:r>
          </a:p>
          <a:p>
            <a:r>
              <a:rPr lang="en-GB" sz="900" dirty="0">
                <a:solidFill>
                  <a:schemeClr val="accent6"/>
                </a:solidFill>
                <a:latin typeface="Sassoon Primary Std" panose="020B0503020103030203" pitchFamily="34" charset="0"/>
              </a:rPr>
              <a:t>Explore the natural world around them, making observations and drawing pictures of animals and plants. •</a:t>
            </a:r>
          </a:p>
          <a:p>
            <a:r>
              <a:rPr lang="en-GB" sz="900" dirty="0">
                <a:solidFill>
                  <a:schemeClr val="accent6"/>
                </a:solidFill>
                <a:latin typeface="Sassoon Primary Std" panose="020B0503020103030203" pitchFamily="34" charset="0"/>
              </a:rPr>
              <a:t>Know some similarities and differences between the natural world around them and contrasting environments, drawing on their experiences and what has been read in class. </a:t>
            </a:r>
          </a:p>
          <a:p>
            <a:r>
              <a:rPr lang="en-GB" sz="900" dirty="0">
                <a:solidFill>
                  <a:schemeClr val="accent6"/>
                </a:solidFill>
                <a:latin typeface="Sassoon Primary Std" panose="020B0503020103030203" pitchFamily="34" charset="0"/>
              </a:rPr>
              <a:t>Understand some important processes and changes in the natural world around them, including the seasons and changing states of matter  </a:t>
            </a:r>
          </a:p>
          <a:p>
            <a:pPr algn="ctr"/>
            <a:endParaRPr lang="en-GB" sz="1100" b="1" dirty="0">
              <a:latin typeface="Sassoon Infant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Sassoon Primary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Sassoon Primary Std" panose="020B0503020103030203" pitchFamily="34" charset="0"/>
            </a:endParaRPr>
          </a:p>
          <a:p>
            <a:pPr algn="ctr"/>
            <a:endParaRPr lang="en-GB" sz="1100" b="1" dirty="0">
              <a:latin typeface="Sassoon Infant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8345677C-E7BC-727F-6974-64A7038FF992}"/>
              </a:ext>
            </a:extLst>
          </p:cNvPr>
          <p:cNvSpPr/>
          <p:nvPr/>
        </p:nvSpPr>
        <p:spPr>
          <a:xfrm>
            <a:off x="4403041" y="923827"/>
            <a:ext cx="3629147" cy="419292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endParaRPr lang="en-GB" sz="1050" b="1" dirty="0">
              <a:latin typeface="Sassoon Primary Std" panose="020B0503020103030203" pitchFamily="34" charset="0"/>
            </a:endParaRPr>
          </a:p>
          <a:p>
            <a:pPr algn="ctr"/>
            <a:r>
              <a:rPr lang="en-GB" sz="1050" b="1" dirty="0">
                <a:latin typeface="Sassoon Primary Std" panose="020B0503020103030203" pitchFamily="34" charset="0"/>
              </a:rPr>
              <a:t>Understanding the World -  PC</a:t>
            </a:r>
          </a:p>
          <a:p>
            <a:pPr algn="ctr"/>
            <a:r>
              <a:rPr lang="en-GB" sz="1050" b="1" dirty="0">
                <a:latin typeface="Sassoon Primary Std" panose="020B0503020103030203" pitchFamily="34" charset="0"/>
              </a:rPr>
              <a:t>RE – </a:t>
            </a:r>
            <a:r>
              <a:rPr lang="en-GB" sz="1050" dirty="0">
                <a:latin typeface="Sassoon Primary Std" panose="020B0503020103030203" pitchFamily="34" charset="0"/>
              </a:rPr>
              <a:t>Our Special world SACRE</a:t>
            </a:r>
          </a:p>
          <a:p>
            <a:r>
              <a:rPr lang="en-GB" sz="1000" dirty="0">
                <a:effectLst/>
                <a:latin typeface="Sassoon Primary Std" panose="020B0503020103030203" pitchFamily="34" charset="0"/>
                <a:ea typeface="Times New Roman" panose="02020603050405020304" pitchFamily="18" charset="0"/>
                <a:cs typeface="Times New Roman" panose="02020603050405020304" pitchFamily="18" charset="0"/>
              </a:rPr>
              <a:t>In this unit children will be encouraged to experience the natural world and explain why it is special. They will learn that many religious people believe that the world was created and designed by God. They will be introduced to the Jewish/Christian story of the creation in Genesis (Torah/Old Testament) and also stories from Islam focussing on care for Allah's creation. This unit will link closely to work on the natural world within the area of learning Understanding the World. Ideas about the Christian view of creation are revisited and built upon in the Y2 unit: Does how we treat the world matter? Be aware and mindful of pupils’ religious and cultural backgrounds</a:t>
            </a:r>
          </a:p>
          <a:p>
            <a:r>
              <a:rPr lang="en-GB" sz="900" dirty="0">
                <a:solidFill>
                  <a:srgbClr val="FF0000"/>
                </a:solidFill>
                <a:latin typeface="Sassoon Primary Std" panose="020B0503020103030203" pitchFamily="34" charset="0"/>
              </a:rPr>
              <a:t>Draw information from a simple map.</a:t>
            </a:r>
          </a:p>
          <a:p>
            <a:r>
              <a:rPr lang="en-GB" sz="900" dirty="0">
                <a:solidFill>
                  <a:srgbClr val="FF0000"/>
                </a:solidFill>
                <a:latin typeface="Sassoon Primary Std" panose="020B0503020103030203" pitchFamily="34" charset="0"/>
              </a:rPr>
              <a:t>Explore the natural world around them. </a:t>
            </a:r>
          </a:p>
          <a:p>
            <a:r>
              <a:rPr lang="en-GB" sz="900" dirty="0">
                <a:solidFill>
                  <a:srgbClr val="FF0000"/>
                </a:solidFill>
                <a:latin typeface="Sassoon Primary Std" panose="020B0503020103030203" pitchFamily="34" charset="0"/>
              </a:rPr>
              <a:t>Describe what they see, hear and feel whilst outside.</a:t>
            </a:r>
          </a:p>
          <a:p>
            <a:r>
              <a:rPr lang="en-GB" sz="900" dirty="0">
                <a:solidFill>
                  <a:srgbClr val="FF0000"/>
                </a:solidFill>
                <a:latin typeface="Sassoon Primary Std" panose="020B0503020103030203" pitchFamily="34" charset="0"/>
              </a:rPr>
              <a:t>Understand the effect of changing seasons on the natural world around them</a:t>
            </a:r>
            <a:endParaRPr lang="en-GB" sz="900" dirty="0">
              <a:latin typeface="Sassoon Primary Std" panose="020B0503020103030203" pitchFamily="34" charset="0"/>
            </a:endParaRPr>
          </a:p>
          <a:p>
            <a:r>
              <a:rPr lang="en-GB" sz="900" dirty="0">
                <a:solidFill>
                  <a:schemeClr val="accent6"/>
                </a:solidFill>
                <a:latin typeface="Sassoon Primary Std" panose="020B0503020103030203" pitchFamily="34" charset="0"/>
              </a:rPr>
              <a:t>Describe their immediate environment using knowledge from observation, discussion, stories, non-fiction texts and maps.</a:t>
            </a:r>
          </a:p>
          <a:p>
            <a:r>
              <a:rPr lang="en-GB" sz="900" dirty="0">
                <a:solidFill>
                  <a:schemeClr val="accent6"/>
                </a:solidFill>
                <a:latin typeface="Sassoon Primary Std" panose="020B0503020103030203" pitchFamily="34" charset="0"/>
              </a:rPr>
              <a:t>Understand some important processes and changes in the natural world around them, including the seasons and changing states of matter.</a:t>
            </a:r>
          </a:p>
          <a:p>
            <a:endParaRPr lang="en-GB" sz="1000" dirty="0">
              <a:effectLst/>
              <a:latin typeface="Sassoon Primary Std" panose="020B0503020103030203" pitchFamily="34" charset="0"/>
              <a:ea typeface="Times New Roman" panose="02020603050405020304" pitchFamily="18" charset="0"/>
              <a:cs typeface="Times New Roman" panose="02020603050405020304" pitchFamily="18" charset="0"/>
            </a:endParaRPr>
          </a:p>
          <a:p>
            <a:endParaRPr lang="en-GB" sz="900" dirty="0">
              <a:effectLst/>
              <a:latin typeface="Sassoon Primary Std" panose="020B0503020103030203" pitchFamily="34" charset="0"/>
              <a:ea typeface="Times New Roman" panose="02020603050405020304" pitchFamily="18" charset="0"/>
              <a:cs typeface="Times New Roman" panose="02020603050405020304" pitchFamily="18" charset="0"/>
            </a:endParaRPr>
          </a:p>
          <a:p>
            <a:r>
              <a:rPr lang="en-GB" sz="900" dirty="0">
                <a:effectLst/>
                <a:latin typeface="Sassoon Primary Std" panose="020B0503020103030203" pitchFamily="34" charset="0"/>
                <a:ea typeface="Times New Roman" panose="02020603050405020304" pitchFamily="18" charset="0"/>
                <a:cs typeface="Times New Roman" panose="02020603050405020304" pitchFamily="18" charset="0"/>
              </a:rPr>
              <a:t> </a:t>
            </a:r>
            <a:endParaRPr lang="en-GB" sz="900" dirty="0">
              <a:latin typeface="Sassoon Primary Std" panose="020B0503020103030203" pitchFamily="34" charset="0"/>
            </a:endParaRPr>
          </a:p>
          <a:p>
            <a:pPr algn="ctr"/>
            <a:endParaRPr lang="en-GB" sz="800" dirty="0">
              <a:solidFill>
                <a:schemeClr val="accent6"/>
              </a:solidFill>
              <a:latin typeface="Sassoon Primary Std" panose="020B0503020103030203" pitchFamily="34" charset="0"/>
            </a:endParaRPr>
          </a:p>
          <a:p>
            <a:pPr algn="ctr"/>
            <a:r>
              <a:rPr lang="en-GB" sz="1100" dirty="0">
                <a:latin typeface="Sassoon Primary Std" panose="020B0503020103030203" pitchFamily="34" charset="0"/>
              </a:rPr>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10" name="Rectangle 9">
            <a:extLst>
              <a:ext uri="{FF2B5EF4-FFF2-40B4-BE49-F238E27FC236}">
                <a16:creationId xmlns:a16="http://schemas.microsoft.com/office/drawing/2014/main" id="{A29C097A-DDB4-49DD-9979-084AA0380496}"/>
              </a:ext>
            </a:extLst>
          </p:cNvPr>
          <p:cNvSpPr/>
          <p:nvPr/>
        </p:nvSpPr>
        <p:spPr>
          <a:xfrm>
            <a:off x="458594" y="5231874"/>
            <a:ext cx="11274809" cy="1322152"/>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r>
              <a:rPr lang="en-GB" b="1" dirty="0"/>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r>
              <a:rPr lang="en-GB" sz="1100" b="1" dirty="0">
                <a:latin typeface="Sassoon Infant Std" panose="020B0503020103030203" pitchFamily="34" charset="0"/>
              </a:rPr>
              <a:t>Computing </a:t>
            </a:r>
            <a:r>
              <a:rPr lang="en-GB" b="1" dirty="0">
                <a:latin typeface="Sassoon Infant Std" panose="020B0503020103030203" pitchFamily="34" charset="0"/>
              </a:rPr>
              <a:t>-</a:t>
            </a:r>
            <a:r>
              <a:rPr lang="en-GB" sz="900" dirty="0">
                <a:latin typeface="Sassoon Infant Std" panose="020B0503020103030203" pitchFamily="34" charset="0"/>
              </a:rPr>
              <a:t>Understanding the world involves guiding children to make sense of their physical world and their community. The frequency and range of children’s personal experiences increases their knowledge and sense of the world around In addition, listening to a broad selection of stories, non-fiction, rhymes and poems will foster their understanding of our culturally, socially, technologically and ecologically diverse world. </a:t>
            </a:r>
          </a:p>
          <a:p>
            <a:r>
              <a:rPr lang="en-GB" sz="900" b="1" dirty="0">
                <a:latin typeface="Sassoon Infant Std" panose="020B0503020103030203" pitchFamily="34" charset="0"/>
              </a:rPr>
              <a:t>Purple Mash – Simple City</a:t>
            </a:r>
          </a:p>
          <a:p>
            <a:r>
              <a:rPr lang="en-GB" sz="900" b="1" dirty="0">
                <a:latin typeface="Sassoon Infant Std" panose="020B0503020103030203" pitchFamily="34" charset="0"/>
              </a:rPr>
              <a:t>Session 1: </a:t>
            </a:r>
            <a:r>
              <a:rPr lang="en-GB" sz="900" dirty="0">
                <a:latin typeface="Sassoon Infant Std" panose="020B0503020103030203" pitchFamily="34" charset="0"/>
              </a:rPr>
              <a:t>Children to log into Purple Mash and open Simple City – Children to complete activities (drag and drop) from the farm simulation.</a:t>
            </a:r>
          </a:p>
          <a:p>
            <a:r>
              <a:rPr lang="en-GB" sz="900" b="1" dirty="0">
                <a:latin typeface="Sassoon Infant Std" panose="020B0503020103030203" pitchFamily="34" charset="0"/>
              </a:rPr>
              <a:t>Session 2: </a:t>
            </a:r>
            <a:r>
              <a:rPr lang="en-GB" sz="900" dirty="0">
                <a:latin typeface="Sassoon Infant Std" panose="020B0503020103030203" pitchFamily="34" charset="0"/>
              </a:rPr>
              <a:t>Children to log into Purple Mash and open Simple City – Children to complete activities (drag and drop) from the farm simulation.</a:t>
            </a:r>
          </a:p>
          <a:p>
            <a:endParaRPr lang="en-GB" sz="900" b="1" dirty="0">
              <a:latin typeface="Sassoon Infant Std" panose="020B0503020103030203" pitchFamily="34" charset="0"/>
            </a:endParaRPr>
          </a:p>
          <a:p>
            <a:endParaRPr lang="en-GB" sz="900" b="1" dirty="0">
              <a:latin typeface="Sassoon Infant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241265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592BCF-B4C9-4BB1-9ACC-C32CA6ED6D65}"/>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Summer 2 Curriculum Web 2024/25</a:t>
            </a:r>
          </a:p>
          <a:p>
            <a:pPr algn="ctr"/>
            <a:r>
              <a:rPr lang="en-GB" dirty="0">
                <a:latin typeface="Sassoon Primary Std" panose="020B0503020103030203" pitchFamily="34" charset="0"/>
              </a:rPr>
              <a:t>Prime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7" name="Rectangle 6">
            <a:extLst>
              <a:ext uri="{FF2B5EF4-FFF2-40B4-BE49-F238E27FC236}">
                <a16:creationId xmlns:a16="http://schemas.microsoft.com/office/drawing/2014/main" id="{52EE3628-35F8-4B8C-9DDC-6BC45DAFB570}"/>
              </a:ext>
            </a:extLst>
          </p:cNvPr>
          <p:cNvSpPr/>
          <p:nvPr/>
        </p:nvSpPr>
        <p:spPr>
          <a:xfrm>
            <a:off x="4223094" y="1104899"/>
            <a:ext cx="3745810" cy="857250"/>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The Jungle – 7 Weeks</a:t>
            </a:r>
          </a:p>
          <a:p>
            <a:pPr algn="ctr"/>
            <a:r>
              <a:rPr lang="en-GB" dirty="0"/>
              <a:t>Enhancements – Lakeland Wildlife Oasis</a:t>
            </a:r>
          </a:p>
        </p:txBody>
      </p:sp>
      <p:sp>
        <p:nvSpPr>
          <p:cNvPr id="8" name="Rectangle 7">
            <a:extLst>
              <a:ext uri="{FF2B5EF4-FFF2-40B4-BE49-F238E27FC236}">
                <a16:creationId xmlns:a16="http://schemas.microsoft.com/office/drawing/2014/main" id="{87E3A53D-5F29-4C49-B7CC-62031FB01396}"/>
              </a:ext>
            </a:extLst>
          </p:cNvPr>
          <p:cNvSpPr/>
          <p:nvPr/>
        </p:nvSpPr>
        <p:spPr>
          <a:xfrm>
            <a:off x="371352" y="551145"/>
            <a:ext cx="3629147" cy="599127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endParaRPr lang="en-GB" sz="1200" dirty="0">
              <a:latin typeface="Sassoon Infant Std" panose="020B0503020103030203" pitchFamily="34" charset="0"/>
            </a:endParaRPr>
          </a:p>
          <a:p>
            <a:pPr algn="ctr"/>
            <a:r>
              <a:rPr lang="en-GB" sz="1200" dirty="0">
                <a:latin typeface="Sassoon Infant Std" panose="020B0503020103030203" pitchFamily="34" charset="0"/>
              </a:rPr>
              <a:t>Physical Development:</a:t>
            </a:r>
          </a:p>
          <a:p>
            <a:r>
              <a:rPr lang="en-GB" sz="900" dirty="0">
                <a:latin typeface="Sassoon Infant Std" panose="020B0503020103030203" pitchFamily="34" charset="0"/>
              </a:rPr>
              <a:t>Fine Motor:</a:t>
            </a:r>
          </a:p>
          <a:p>
            <a:r>
              <a:rPr lang="en-GB" sz="900" dirty="0">
                <a:latin typeface="Sassoon Primary Std" panose="020B0503020103030203" pitchFamily="34" charset="0"/>
              </a:rPr>
              <a:t>Dough Disco sessions daily throughout the half term.</a:t>
            </a:r>
          </a:p>
          <a:p>
            <a:r>
              <a:rPr lang="en-GB" sz="900" dirty="0">
                <a:latin typeface="Sassoon Primary Std" panose="020B0503020103030203" pitchFamily="34" charset="0"/>
              </a:rPr>
              <a:t>Daily handwriting practise on whiteboards following RRLS patter.</a:t>
            </a:r>
          </a:p>
          <a:p>
            <a:r>
              <a:rPr lang="en-GB" sz="900" dirty="0">
                <a:latin typeface="Sassoon Primary Std" panose="020B0503020103030203" pitchFamily="34" charset="0"/>
              </a:rPr>
              <a:t>Writing into handwriting book with pencil, focusing on reducing size of letter formation and writing on a line.</a:t>
            </a:r>
          </a:p>
          <a:p>
            <a:r>
              <a:rPr lang="en-GB" sz="700" dirty="0">
                <a:solidFill>
                  <a:srgbClr val="FF0000"/>
                </a:solidFill>
                <a:latin typeface="Sassoon Primary Std" panose="020B0503020103030203" pitchFamily="34" charset="0"/>
              </a:rPr>
              <a:t>Use their core muscle strength to achieve a good posture when sitting at a table or sitting on the floor</a:t>
            </a:r>
          </a:p>
          <a:p>
            <a:r>
              <a:rPr lang="en-GB" sz="700" dirty="0">
                <a:solidFill>
                  <a:srgbClr val="FF0000"/>
                </a:solidFill>
                <a:latin typeface="Sassoon Primary Std" panose="020B0503020103030203" pitchFamily="34" charset="0"/>
              </a:rPr>
              <a:t>Develop their small motor skills so that they can use a range of tools competently, safely and confidently. Suggested tools: pencils for drawing and writing, paintbrushes, scissors, knives, forks and spoons</a:t>
            </a:r>
          </a:p>
          <a:p>
            <a:r>
              <a:rPr lang="en-GB" sz="700" dirty="0">
                <a:solidFill>
                  <a:srgbClr val="FF0000"/>
                </a:solidFill>
                <a:latin typeface="Sassoon Primary Std" panose="020B0503020103030203" pitchFamily="34" charset="0"/>
              </a:rPr>
              <a:t>Develop the foundations of a handwriting style which is fast, accurate and efficient.</a:t>
            </a:r>
          </a:p>
          <a:p>
            <a:r>
              <a:rPr lang="en-GB" sz="700" dirty="0">
                <a:solidFill>
                  <a:schemeClr val="accent6"/>
                </a:solidFill>
                <a:latin typeface="Sassoon Infant Std" panose="020B0503020103030203" pitchFamily="34" charset="0"/>
              </a:rPr>
              <a:t>Hold a pencil effectively in preparation for fluent writing – using the tripod grip in almost all cases.</a:t>
            </a:r>
          </a:p>
          <a:p>
            <a:r>
              <a:rPr lang="en-GB" sz="900" dirty="0">
                <a:solidFill>
                  <a:schemeClr val="tx1"/>
                </a:solidFill>
                <a:latin typeface="Sassoon Infant Std" panose="020B0503020103030203" pitchFamily="34" charset="0"/>
              </a:rPr>
              <a:t>Gross Motor:</a:t>
            </a:r>
            <a:r>
              <a:rPr lang="en-GB" sz="900" dirty="0">
                <a:solidFill>
                  <a:schemeClr val="tx1"/>
                </a:solidFill>
                <a:latin typeface="Sassoon Primary Std" panose="020B0503020103030203" pitchFamily="34" charset="0"/>
              </a:rPr>
              <a:t> Two </a:t>
            </a:r>
            <a:r>
              <a:rPr lang="en-GB" sz="900" dirty="0">
                <a:solidFill>
                  <a:schemeClr val="tx1"/>
                </a:solidFill>
                <a:latin typeface="Sassoon Infant Std" panose="020B0503020103030203" pitchFamily="34" charset="0"/>
              </a:rPr>
              <a:t>sessions of Physical development in the hall per week following PE Passport – </a:t>
            </a:r>
            <a:r>
              <a:rPr lang="en-GB" sz="1000" dirty="0">
                <a:solidFill>
                  <a:schemeClr val="tx1"/>
                </a:solidFill>
                <a:latin typeface="Sassoon Infant Std" panose="020B0503020103030203" pitchFamily="34" charset="0"/>
              </a:rPr>
              <a:t>Rumble in the Jungle.</a:t>
            </a:r>
          </a:p>
          <a:p>
            <a:r>
              <a:rPr lang="en-GB" sz="1000" dirty="0">
                <a:solidFill>
                  <a:schemeClr val="tx1"/>
                </a:solidFill>
                <a:latin typeface="Sassoon Infant Std" panose="020B0503020103030203" pitchFamily="34" charset="0"/>
              </a:rPr>
              <a:t>Session1:</a:t>
            </a:r>
            <a:r>
              <a:rPr lang="en-GB" sz="1000" dirty="0">
                <a:solidFill>
                  <a:srgbClr val="000000"/>
                </a:solidFill>
                <a:latin typeface="Sassoon Infant Std" panose="020B0503020103030203" pitchFamily="34" charset="0"/>
              </a:rPr>
              <a:t>To travel on hands and feet</a:t>
            </a:r>
          </a:p>
          <a:p>
            <a:pPr algn="just"/>
            <a:r>
              <a:rPr lang="en-GB" sz="900" dirty="0">
                <a:solidFill>
                  <a:srgbClr val="FF0000"/>
                </a:solidFill>
                <a:latin typeface="Sassoon Infant Std" panose="020B0503020103030203" pitchFamily="34" charset="0"/>
              </a:rPr>
              <a:t>Progress towards a more fluent style of moving, with developing control and grace.</a:t>
            </a:r>
          </a:p>
          <a:p>
            <a:pPr algn="just"/>
            <a:r>
              <a:rPr lang="en-GB" sz="900" dirty="0">
                <a:solidFill>
                  <a:srgbClr val="FF0000"/>
                </a:solidFill>
                <a:latin typeface="Sassoon Infant Std" panose="020B0503020103030203" pitchFamily="34" charset="0"/>
              </a:rPr>
              <a:t>Combine different movements with ease and fluency.</a:t>
            </a:r>
          </a:p>
          <a:p>
            <a:pPr algn="just"/>
            <a:r>
              <a:rPr lang="en-GB" sz="900" dirty="0">
                <a:solidFill>
                  <a:schemeClr val="accent6"/>
                </a:solidFill>
                <a:latin typeface="Sassoon Infant Std" panose="020B0503020103030203" pitchFamily="34" charset="0"/>
              </a:rPr>
              <a:t>Move energetically, such as running, jumping, dancing, hopping, skipping and climbing.</a:t>
            </a:r>
            <a:endParaRPr lang="en-GB" sz="900" dirty="0">
              <a:solidFill>
                <a:schemeClr val="tx1"/>
              </a:solidFill>
              <a:latin typeface="Sassoon Infant Std" panose="020B0503020103030203" pitchFamily="34" charset="0"/>
            </a:endParaRPr>
          </a:p>
          <a:p>
            <a:r>
              <a:rPr lang="en-GB" sz="1000" dirty="0">
                <a:solidFill>
                  <a:schemeClr val="tx1"/>
                </a:solidFill>
                <a:latin typeface="Sassoon Infant Std" panose="020B0503020103030203" pitchFamily="34" charset="0"/>
              </a:rPr>
              <a:t>Session2:</a:t>
            </a:r>
            <a:r>
              <a:rPr lang="en-GB" sz="1000" dirty="0">
                <a:solidFill>
                  <a:srgbClr val="000000"/>
                </a:solidFill>
                <a:latin typeface="Sassoon Infant Std" panose="020B0503020103030203" pitchFamily="34" charset="0"/>
              </a:rPr>
              <a:t>To travel on hands and feet</a:t>
            </a:r>
          </a:p>
          <a:p>
            <a:pPr algn="just"/>
            <a:r>
              <a:rPr lang="en-GB" sz="900" dirty="0">
                <a:solidFill>
                  <a:srgbClr val="FF0000"/>
                </a:solidFill>
                <a:latin typeface="Sassoon Infant Std" panose="020B0503020103030203" pitchFamily="34" charset="0"/>
              </a:rPr>
              <a:t>Progress towards a more fluent style of moving, with developing control and grace.</a:t>
            </a:r>
          </a:p>
          <a:p>
            <a:pPr algn="just"/>
            <a:r>
              <a:rPr lang="en-GB" sz="900" dirty="0">
                <a:solidFill>
                  <a:srgbClr val="FF0000"/>
                </a:solidFill>
                <a:latin typeface="Sassoon Infant Std" panose="020B0503020103030203" pitchFamily="34" charset="0"/>
              </a:rPr>
              <a:t>Combine different movements with ease and fluency.</a:t>
            </a:r>
          </a:p>
          <a:p>
            <a:pPr algn="just"/>
            <a:r>
              <a:rPr lang="en-GB" sz="900" dirty="0">
                <a:solidFill>
                  <a:schemeClr val="accent6"/>
                </a:solidFill>
                <a:latin typeface="Sassoon Infant Std" panose="020B0503020103030203" pitchFamily="34" charset="0"/>
              </a:rPr>
              <a:t>Move energetically, such as running, jumping, dancing, hopping, skipping and climbing.</a:t>
            </a:r>
            <a:endParaRPr lang="en-GB" sz="900" dirty="0">
              <a:solidFill>
                <a:schemeClr val="tx1"/>
              </a:solidFill>
              <a:latin typeface="Sassoon Infant Std" panose="020B0503020103030203" pitchFamily="34" charset="0"/>
            </a:endParaRPr>
          </a:p>
          <a:p>
            <a:r>
              <a:rPr lang="en-GB" sz="1000" dirty="0">
                <a:solidFill>
                  <a:schemeClr val="tx1"/>
                </a:solidFill>
                <a:latin typeface="Sassoon Infant Std" panose="020B0503020103030203" pitchFamily="34" charset="0"/>
              </a:rPr>
              <a:t>Session3:</a:t>
            </a:r>
            <a:r>
              <a:rPr lang="en-GB" sz="1000" dirty="0">
                <a:solidFill>
                  <a:srgbClr val="000000"/>
                </a:solidFill>
                <a:latin typeface="Sassoon Infant Std" panose="020B0503020103030203" pitchFamily="34" charset="0"/>
              </a:rPr>
              <a:t>To travel on hands and feet.</a:t>
            </a:r>
          </a:p>
          <a:p>
            <a:pPr algn="just"/>
            <a:r>
              <a:rPr lang="en-GB" sz="900" dirty="0">
                <a:solidFill>
                  <a:srgbClr val="FF0000"/>
                </a:solidFill>
                <a:latin typeface="Sassoon Infant Std" panose="020B0503020103030203" pitchFamily="34" charset="0"/>
              </a:rPr>
              <a:t>Progress towards a more fluent style of moving, with developing control and grace.</a:t>
            </a:r>
          </a:p>
          <a:p>
            <a:pPr algn="just"/>
            <a:r>
              <a:rPr lang="en-GB" sz="900" dirty="0">
                <a:solidFill>
                  <a:srgbClr val="FF0000"/>
                </a:solidFill>
                <a:latin typeface="Sassoon Infant Std" panose="020B0503020103030203" pitchFamily="34" charset="0"/>
              </a:rPr>
              <a:t>Combine different movements with ease and fluency.</a:t>
            </a:r>
          </a:p>
          <a:p>
            <a:pPr algn="just"/>
            <a:r>
              <a:rPr lang="en-GB" sz="900" dirty="0">
                <a:solidFill>
                  <a:schemeClr val="accent6"/>
                </a:solidFill>
                <a:latin typeface="Sassoon Infant Std" panose="020B0503020103030203" pitchFamily="34" charset="0"/>
              </a:rPr>
              <a:t>Move energetically, such as running, jumping, dancing, hopping, skipping and climbing.</a:t>
            </a:r>
            <a:endParaRPr lang="en-GB" sz="900" dirty="0">
              <a:solidFill>
                <a:schemeClr val="tx1"/>
              </a:solidFill>
              <a:latin typeface="Sassoon Infant Std" panose="020B0503020103030203" pitchFamily="34" charset="0"/>
            </a:endParaRPr>
          </a:p>
          <a:p>
            <a:r>
              <a:rPr lang="en-GB" sz="1000" dirty="0">
                <a:solidFill>
                  <a:schemeClr val="tx1"/>
                </a:solidFill>
                <a:latin typeface="Sassoon Infant Std" panose="020B0503020103030203" pitchFamily="34" charset="0"/>
              </a:rPr>
              <a:t>Session4:</a:t>
            </a:r>
            <a:r>
              <a:rPr lang="en-GB" sz="1000" dirty="0">
                <a:solidFill>
                  <a:srgbClr val="000000"/>
                </a:solidFill>
                <a:latin typeface="Sassoon Infant Std" panose="020B0503020103030203" pitchFamily="34" charset="0"/>
              </a:rPr>
              <a:t>To roll in a variety of ways. </a:t>
            </a:r>
          </a:p>
          <a:p>
            <a:r>
              <a:rPr lang="en-GB" sz="900" dirty="0">
                <a:solidFill>
                  <a:srgbClr val="FF0000"/>
                </a:solidFill>
                <a:latin typeface="Sassoon Infant Std" panose="020B0503020103030203" pitchFamily="34" charset="0"/>
              </a:rPr>
              <a:t>Revise and refine the fundamental movement skills they have already acquired: - rolling </a:t>
            </a:r>
          </a:p>
          <a:p>
            <a:r>
              <a:rPr lang="en-GB" sz="900" dirty="0">
                <a:solidFill>
                  <a:schemeClr val="accent6"/>
                </a:solidFill>
                <a:latin typeface="Sassoon Infant Std" panose="020B0503020103030203" pitchFamily="34" charset="0"/>
              </a:rPr>
              <a:t>Demonstrate strength, balance and coordination when playing. •</a:t>
            </a:r>
          </a:p>
          <a:p>
            <a:r>
              <a:rPr lang="en-GB" sz="900" dirty="0">
                <a:solidFill>
                  <a:schemeClr val="accent6"/>
                </a:solidFill>
                <a:latin typeface="Sassoon Infant Std" panose="020B0503020103030203" pitchFamily="34" charset="0"/>
              </a:rPr>
              <a:t>Move energetically, such as running, jumping, dancing, hopping, skipping and climbing.</a:t>
            </a:r>
            <a:endParaRPr lang="en-GB" sz="1000" dirty="0">
              <a:solidFill>
                <a:schemeClr val="accent6"/>
              </a:solidFill>
              <a:latin typeface="Sassoon Infant Std" panose="020B0503020103030203" pitchFamily="34" charset="0"/>
            </a:endParaRPr>
          </a:p>
          <a:p>
            <a:r>
              <a:rPr lang="en-GB" sz="1000" dirty="0">
                <a:solidFill>
                  <a:schemeClr val="tx1"/>
                </a:solidFill>
                <a:latin typeface="Sassoon Infant Std" panose="020B0503020103030203" pitchFamily="34" charset="0"/>
              </a:rPr>
              <a:t>Session5:</a:t>
            </a:r>
            <a:r>
              <a:rPr lang="en-GB" sz="1000" dirty="0">
                <a:solidFill>
                  <a:srgbClr val="000000"/>
                </a:solidFill>
                <a:latin typeface="Sassoon Infant Std" panose="020B0503020103030203" pitchFamily="34" charset="0"/>
              </a:rPr>
              <a:t>To use an underarm and over arm throw with increasing accuracy.</a:t>
            </a:r>
            <a:r>
              <a:rPr lang="en-GB" sz="900" dirty="0">
                <a:solidFill>
                  <a:srgbClr val="FF0000"/>
                </a:solidFill>
                <a:latin typeface="Sassoon Infant Std" panose="020B0503020103030203" pitchFamily="34" charset="0"/>
              </a:rPr>
              <a:t> Further develop and refine a range of ball skills including: throwing, catching, kicking, passing, batting, and aiming. </a:t>
            </a:r>
          </a:p>
          <a:p>
            <a:r>
              <a:rPr lang="en-GB" sz="900" dirty="0">
                <a:solidFill>
                  <a:schemeClr val="accent6"/>
                </a:solidFill>
                <a:latin typeface="Sassoon Infant Std" panose="020B0503020103030203" pitchFamily="34" charset="0"/>
              </a:rPr>
              <a:t>Negotiate space and obstacles safely, with consideration for themselves and others. </a:t>
            </a:r>
          </a:p>
          <a:p>
            <a:r>
              <a:rPr lang="en-GB" sz="1000" dirty="0">
                <a:solidFill>
                  <a:schemeClr val="tx1"/>
                </a:solidFill>
                <a:latin typeface="Sassoon Infant Std" panose="020B0503020103030203" pitchFamily="34" charset="0"/>
              </a:rPr>
              <a:t>Session6:</a:t>
            </a:r>
            <a:r>
              <a:rPr lang="en-GB" sz="1000" dirty="0">
                <a:solidFill>
                  <a:srgbClr val="000000"/>
                </a:solidFill>
                <a:latin typeface="Sassoon Infant Std" panose="020B0503020103030203" pitchFamily="34" charset="0"/>
              </a:rPr>
              <a:t>To revise fundamental movement skills covered in the unit</a:t>
            </a:r>
            <a:endParaRPr lang="en-GB" sz="1000" dirty="0">
              <a:solidFill>
                <a:schemeClr val="tx1"/>
              </a:solidFill>
              <a:latin typeface="Sassoon Infant Std" panose="020B0503020103030203" pitchFamily="34" charset="0"/>
            </a:endParaRPr>
          </a:p>
          <a:p>
            <a:endParaRPr lang="en-GB" sz="900" dirty="0">
              <a:solidFill>
                <a:schemeClr val="tx1"/>
              </a:solidFill>
              <a:latin typeface="Sassoon Infant Std" panose="020B0503020103030203" pitchFamily="34" charset="0"/>
            </a:endParaRPr>
          </a:p>
          <a:p>
            <a:endParaRPr lang="en-GB" sz="900" dirty="0">
              <a:solidFill>
                <a:schemeClr val="tx1"/>
              </a:solidFill>
              <a:latin typeface="Sassoon Infant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653E9EC2-AB11-4D43-919F-7B4A26B5D983}"/>
              </a:ext>
            </a:extLst>
          </p:cNvPr>
          <p:cNvSpPr/>
          <p:nvPr/>
        </p:nvSpPr>
        <p:spPr>
          <a:xfrm>
            <a:off x="8331890" y="579719"/>
            <a:ext cx="3488758" cy="599127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r>
              <a:rPr lang="en-GB" sz="1100" dirty="0">
                <a:latin typeface="Sassoon Primary Std" panose="020B0503020103030203" pitchFamily="34" charset="0"/>
              </a:rPr>
              <a:t>Personal Social and Emotional Development:</a:t>
            </a:r>
          </a:p>
          <a:p>
            <a:r>
              <a:rPr lang="en-GB" sz="1100" dirty="0">
                <a:latin typeface="Sassoon Primary Std" panose="020B0503020103030203" pitchFamily="34" charset="0"/>
              </a:rPr>
              <a:t>School Value: Independence</a:t>
            </a:r>
          </a:p>
          <a:p>
            <a:r>
              <a:rPr lang="en-GB" sz="1100" dirty="0">
                <a:latin typeface="Sassoon Primary Std" panose="020B0503020103030203" pitchFamily="34" charset="0"/>
              </a:rPr>
              <a:t>Session 1: Changes, using the class timeline, look at how children have changed throughout the year. Talk about change and growth and new beginnings. </a:t>
            </a:r>
          </a:p>
          <a:p>
            <a:r>
              <a:rPr lang="en-GB" sz="1100" dirty="0">
                <a:latin typeface="Sassoon Primary Std" panose="020B0503020103030203" pitchFamily="34" charset="0"/>
              </a:rPr>
              <a:t>Session2: Read “Green moves up a year” (One decision) children to respond to questions from the story. </a:t>
            </a:r>
          </a:p>
          <a:p>
            <a:r>
              <a:rPr lang="en-GB" sz="1100" dirty="0">
                <a:latin typeface="Sassoon Primary Std" panose="020B0503020103030203" pitchFamily="34" charset="0"/>
              </a:rPr>
              <a:t>Session 3: The colour monster story – looking at the feeling of mixed up. Children to discuss their happy times of the year and any worries they may have</a:t>
            </a:r>
          </a:p>
          <a:p>
            <a:r>
              <a:rPr lang="en-GB" sz="1100" dirty="0">
                <a:latin typeface="Sassoon Primary Std" panose="020B0503020103030203" pitchFamily="34" charset="0"/>
              </a:rPr>
              <a:t>Session 4: Reflections on the year using class timeline.(Completed for school reports)</a:t>
            </a:r>
          </a:p>
          <a:p>
            <a:r>
              <a:rPr lang="en-GB" sz="1100" dirty="0">
                <a:latin typeface="Sassoon Primary Std" panose="020B0503020103030203" pitchFamily="34" charset="0"/>
              </a:rPr>
              <a:t>Session5: Getting to know our new teacher – children to form questions they would like to ask the next class teacher ready to take to moving up morning. </a:t>
            </a:r>
          </a:p>
          <a:p>
            <a:r>
              <a:rPr lang="en-GB" sz="1100" dirty="0">
                <a:latin typeface="Sassoon Primary Std" panose="020B0503020103030203" pitchFamily="34" charset="0"/>
              </a:rPr>
              <a:t>Session 6: Goals for the next year, discuss with the children what they would like to master independently in Year 1. </a:t>
            </a:r>
          </a:p>
          <a:p>
            <a:r>
              <a:rPr lang="en-GB" sz="1100" dirty="0">
                <a:solidFill>
                  <a:schemeClr val="accent6"/>
                </a:solidFill>
                <a:latin typeface="Sassoon Primary Std" panose="020B0503020103030203" pitchFamily="34" charset="0"/>
              </a:rPr>
              <a:t>Be confident to try new activities and show independence, resilience and perseverance in the face of a challenge.</a:t>
            </a:r>
          </a:p>
          <a:p>
            <a:r>
              <a:rPr lang="en-GB" sz="1100" dirty="0">
                <a:solidFill>
                  <a:schemeClr val="accent6"/>
                </a:solidFill>
                <a:latin typeface="Sassoon Primary Std" panose="020B0503020103030203" pitchFamily="34" charset="0"/>
              </a:rPr>
              <a:t>Give focused attention to what the teacher says, responding appropriately even when engaged in activity, shows an ability to follow instructions involving several ideas or actions. </a:t>
            </a:r>
          </a:p>
          <a:p>
            <a:r>
              <a:rPr lang="en-GB" sz="1100" dirty="0">
                <a:solidFill>
                  <a:schemeClr val="accent6"/>
                </a:solidFill>
                <a:latin typeface="Sassoon Primary Std" panose="020B0503020103030203" pitchFamily="34" charset="0"/>
              </a:rPr>
              <a:t>Form positive relationships to adults and friendship with peers.</a:t>
            </a:r>
          </a:p>
          <a:p>
            <a:r>
              <a:rPr lang="en-GB" sz="1100" dirty="0">
                <a:solidFill>
                  <a:schemeClr val="accent6"/>
                </a:solidFill>
                <a:latin typeface="Sassoon Primary Std" panose="020B0503020103030203" pitchFamily="34" charset="0"/>
              </a:rPr>
              <a:t>Show an understanding of their own feelings and those of others and begin to regulate their behaviour accordingly.</a:t>
            </a: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10" name="Rectangle 9">
            <a:extLst>
              <a:ext uri="{FF2B5EF4-FFF2-40B4-BE49-F238E27FC236}">
                <a16:creationId xmlns:a16="http://schemas.microsoft.com/office/drawing/2014/main" id="{24D118C2-6EB6-46BC-96F4-39A9E4711830}"/>
              </a:ext>
            </a:extLst>
          </p:cNvPr>
          <p:cNvSpPr/>
          <p:nvPr/>
        </p:nvSpPr>
        <p:spPr>
          <a:xfrm>
            <a:off x="4152899" y="2182882"/>
            <a:ext cx="3886200" cy="4359534"/>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dirty="0">
              <a:latin typeface="Sassoon Primary Std" panose="020B0503020103030203" pitchFamily="34" charset="0"/>
            </a:endParaRPr>
          </a:p>
          <a:p>
            <a:pPr algn="ctr"/>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pPr algn="ctr"/>
            <a:r>
              <a:rPr lang="en-GB" sz="1100" dirty="0">
                <a:latin typeface="Sassoon Primary Std" panose="020B0503020103030203" pitchFamily="34" charset="0"/>
              </a:rPr>
              <a:t>Communication and Language</a:t>
            </a:r>
            <a:r>
              <a:rPr lang="en-GB" dirty="0">
                <a:latin typeface="Sassoon Primary Std" panose="020B0503020103030203" pitchFamily="34" charset="0"/>
              </a:rPr>
              <a:t>:</a:t>
            </a:r>
          </a:p>
          <a:p>
            <a:r>
              <a:rPr lang="en-GB" sz="900" dirty="0">
                <a:latin typeface="Sassoon Primary Std" panose="020B0503020103030203" pitchFamily="34" charset="0"/>
              </a:rPr>
              <a:t>Session 1: Introduce new theme using driver pictures. Children to talk about what they can see and talking about them. Children to use talking partners to highlight what they would like to learn more about during the topic. </a:t>
            </a:r>
          </a:p>
          <a:p>
            <a:r>
              <a:rPr lang="en-GB" sz="900" dirty="0">
                <a:latin typeface="Sassoon Primary Std" panose="020B0503020103030203" pitchFamily="34" charset="0"/>
              </a:rPr>
              <a:t>Session 2: Nice to meet you – children to talk to other peers sharing facts about the jungle. </a:t>
            </a:r>
          </a:p>
          <a:p>
            <a:r>
              <a:rPr lang="en-GB" sz="900" dirty="0">
                <a:latin typeface="Sassoon Primary Std" panose="020B0503020103030203" pitchFamily="34" charset="0"/>
              </a:rPr>
              <a:t>Session 3: Find a friend – jungle animal facts, children to match given animal with the animal facts. Children to talk to each other to find out more information.</a:t>
            </a:r>
          </a:p>
          <a:p>
            <a:r>
              <a:rPr lang="en-GB" sz="900" dirty="0">
                <a:latin typeface="Sassoon Primary Std" panose="020B0503020103030203" pitchFamily="34" charset="0"/>
              </a:rPr>
              <a:t>Session 4: Its good to be me – children to talk to the class about what they have enjoyed in Reception and what they would like to be better at. </a:t>
            </a:r>
          </a:p>
          <a:p>
            <a:r>
              <a:rPr lang="en-GB" sz="1000" dirty="0">
                <a:solidFill>
                  <a:schemeClr val="accent6"/>
                </a:solidFill>
                <a:latin typeface="Sassoon Primary Std" panose="020B0503020103030203" pitchFamily="34" charset="0"/>
              </a:rPr>
              <a:t>Participate in small group, class and one-to-one discussions, offering their own ideas, using recently introduced vocabulary. </a:t>
            </a:r>
          </a:p>
          <a:p>
            <a:r>
              <a:rPr lang="en-GB" sz="1000" dirty="0">
                <a:solidFill>
                  <a:schemeClr val="accent6"/>
                </a:solidFill>
                <a:latin typeface="Sassoon Primary Std" panose="020B0503020103030203" pitchFamily="34" charset="0"/>
              </a:rPr>
              <a:t>Offer explanations for why things might happen, making use of recently introduced vocabulary from stories, non-fiction, rhymes and poems when appropriate.</a:t>
            </a:r>
          </a:p>
          <a:p>
            <a:r>
              <a:rPr lang="en-GB" sz="1000" dirty="0">
                <a:solidFill>
                  <a:schemeClr val="accent6"/>
                </a:solidFill>
                <a:latin typeface="Sassoon Primary Std" panose="020B0503020103030203" pitchFamily="34" charset="0"/>
              </a:rPr>
              <a:t>Listen attentively and respond to what they hear with relevant questions, comments and actions when being read to and during whole class discussions and small group interactions</a:t>
            </a:r>
          </a:p>
          <a:p>
            <a:r>
              <a:rPr lang="en-GB" sz="1000" dirty="0">
                <a:solidFill>
                  <a:schemeClr val="accent6"/>
                </a:solidFill>
                <a:latin typeface="Sassoon Primary Std" panose="020B0503020103030203" pitchFamily="34" charset="0"/>
              </a:rPr>
              <a:t>Hold conversation when engaged in back-and-forth exchanges with their teacher and peers</a:t>
            </a:r>
          </a:p>
          <a:p>
            <a:endParaRPr lang="en-GB" sz="900"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69AE0C29-61F7-4C02-9036-9CEB656D3B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3290" y="1182680"/>
            <a:ext cx="348975" cy="350844"/>
          </a:xfrm>
          <a:prstGeom prst="rect">
            <a:avLst/>
          </a:prstGeom>
        </p:spPr>
      </p:pic>
    </p:spTree>
    <p:extLst>
      <p:ext uri="{BB962C8B-B14F-4D97-AF65-F5344CB8AC3E}">
        <p14:creationId xmlns:p14="http://schemas.microsoft.com/office/powerpoint/2010/main" val="32950737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72B8F-4AB7-8F09-81FE-7BBFE3B039A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BDF6577-8DCB-DA4A-E228-E38D87799161}"/>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Reception Summer 2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85BDC4BE-2F47-A9C2-9E16-93B5935114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55D648FC-2AA3-433F-2325-B6BB8509EC61}"/>
              </a:ext>
            </a:extLst>
          </p:cNvPr>
          <p:cNvSpPr/>
          <p:nvPr/>
        </p:nvSpPr>
        <p:spPr>
          <a:xfrm>
            <a:off x="545840"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r>
              <a:rPr lang="en-GB" sz="1100" b="1" dirty="0">
                <a:latin typeface="Sassoon Infant Std" panose="020B0503020103030203" pitchFamily="34" charset="0"/>
              </a:rPr>
              <a:t>Literacy</a:t>
            </a:r>
          </a:p>
          <a:p>
            <a:r>
              <a:rPr lang="en-GB" sz="1100" b="1" dirty="0">
                <a:latin typeface="Sassoon Infant Std" panose="020B0503020103030203" pitchFamily="34" charset="0"/>
              </a:rPr>
              <a:t>Phonics – </a:t>
            </a:r>
            <a:r>
              <a:rPr lang="en-GB" sz="1100" dirty="0">
                <a:latin typeface="Sassoon Infant Std" panose="020B0503020103030203" pitchFamily="34" charset="0"/>
              </a:rPr>
              <a:t>Consolidation of phase 3 to address gaps. Phonics screening practice. Phase 4.</a:t>
            </a:r>
          </a:p>
          <a:p>
            <a:endParaRPr lang="en-GB" sz="1100" b="1" dirty="0">
              <a:latin typeface="Sassoon Infant Std" panose="020B0503020103030203" pitchFamily="34" charset="0"/>
            </a:endParaRPr>
          </a:p>
          <a:p>
            <a:r>
              <a:rPr lang="en-GB" sz="1100" b="1" dirty="0">
                <a:latin typeface="Sassoon Infant Std" panose="020B0503020103030203" pitchFamily="34" charset="0"/>
              </a:rPr>
              <a:t>Fiction – Monkey puzzle</a:t>
            </a:r>
          </a:p>
          <a:p>
            <a:r>
              <a:rPr lang="en-GB" sz="1100" dirty="0">
                <a:latin typeface="Sassoon Infant Std" panose="020B0503020103030203" pitchFamily="34" charset="0"/>
              </a:rPr>
              <a:t>Recount of visit to the zoo. Recall, explain and sequence. Writing longer passages. Composition of sentences. Capital letters, full stops, finger spaces. </a:t>
            </a:r>
          </a:p>
          <a:p>
            <a:r>
              <a:rPr lang="en-GB" sz="1100" dirty="0">
                <a:latin typeface="Sassoon Infant Std" panose="020B0503020103030203" pitchFamily="34" charset="0"/>
              </a:rPr>
              <a:t>Monkey puzzle animal quiz – descriptive language. Transcription. </a:t>
            </a:r>
          </a:p>
          <a:p>
            <a:endParaRPr lang="en-GB" sz="1100" dirty="0">
              <a:latin typeface="Sassoon Infant Std" panose="020B0503020103030203" pitchFamily="34" charset="0"/>
            </a:endParaRPr>
          </a:p>
          <a:p>
            <a:r>
              <a:rPr lang="en-GB" sz="1100" b="1" dirty="0">
                <a:latin typeface="Sassoon Infant Std" panose="020B0503020103030203" pitchFamily="34" charset="0"/>
              </a:rPr>
              <a:t>Non fiction – The jungle</a:t>
            </a:r>
          </a:p>
          <a:p>
            <a:r>
              <a:rPr lang="en-GB" sz="1100" dirty="0">
                <a:latin typeface="Sassoon Infant Std" panose="020B0503020103030203" pitchFamily="34" charset="0"/>
              </a:rPr>
              <a:t>Did you know fact file. Orally composing and writing in a specific style. Transcription. Using a different punctuation in writing, question mark rather than a full stop. </a:t>
            </a:r>
          </a:p>
          <a:p>
            <a:endParaRPr lang="en-GB" sz="1100" dirty="0">
              <a:latin typeface="Sassoon Infant Std" panose="020B0503020103030203" pitchFamily="34" charset="0"/>
            </a:endParaRPr>
          </a:p>
          <a:p>
            <a:r>
              <a:rPr lang="en-GB" sz="1100" b="1" dirty="0">
                <a:latin typeface="Sassoon Infant Std" panose="020B0503020103030203" pitchFamily="34" charset="0"/>
              </a:rPr>
              <a:t>Poetry – Walking in the jungle.</a:t>
            </a:r>
          </a:p>
          <a:p>
            <a:r>
              <a:rPr lang="en-GB" sz="1100" dirty="0">
                <a:latin typeface="Sassoon Infant Std" panose="020B0503020103030203" pitchFamily="34" charset="0"/>
              </a:rPr>
              <a:t>Create a new rhyming section. Composition. Re- reading to check it makes sense. All aspects of a sentence. </a:t>
            </a:r>
          </a:p>
          <a:p>
            <a:endParaRPr lang="en-GB" sz="1100" dirty="0">
              <a:latin typeface="Sassoon Infant Std" panose="020B0503020103030203" pitchFamily="34" charset="0"/>
            </a:endParaRPr>
          </a:p>
          <a:p>
            <a:r>
              <a:rPr lang="en-GB" sz="1100" dirty="0">
                <a:latin typeface="Sassoon Infant Std" panose="020B0503020103030203" pitchFamily="34" charset="0"/>
              </a:rPr>
              <a:t>See LAPS for key skills. </a:t>
            </a:r>
          </a:p>
          <a:p>
            <a:endParaRPr lang="en-GB" sz="1100" dirty="0">
              <a:latin typeface="Sassoon Infant Std" panose="020B0503020103030203" pitchFamily="34" charset="0"/>
            </a:endParaRPr>
          </a:p>
          <a:p>
            <a:endParaRPr lang="en-GB" sz="1100" dirty="0">
              <a:latin typeface="Sassoon Infant Std" panose="020B0503020103030203" pitchFamily="34" charset="0"/>
            </a:endParaRPr>
          </a:p>
          <a:p>
            <a:endParaRPr lang="en-GB" sz="1100" b="1" dirty="0">
              <a:latin typeface="Sassoon Infant Std" panose="020B0503020103030203" pitchFamily="34" charset="0"/>
            </a:endParaRPr>
          </a:p>
          <a:p>
            <a:r>
              <a:rPr lang="en-GB" sz="1100" b="1" dirty="0">
                <a:latin typeface="Sassoon Infant Std" panose="020B0503020103030203" pitchFamily="34" charset="0"/>
              </a:rPr>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50CD92C7-6E38-F0B6-2BDA-85CC5F890EC6}"/>
              </a:ext>
            </a:extLst>
          </p:cNvPr>
          <p:cNvSpPr/>
          <p:nvPr/>
        </p:nvSpPr>
        <p:spPr>
          <a:xfrm>
            <a:off x="8191502" y="801278"/>
            <a:ext cx="3629147" cy="297061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endParaRPr lang="en-GB" sz="1400" b="1" dirty="0">
              <a:latin typeface="Sassoon Primary Std" panose="020B0503020103030203" pitchFamily="34" charset="0"/>
            </a:endParaRPr>
          </a:p>
          <a:p>
            <a:pPr algn="ctr"/>
            <a:r>
              <a:rPr lang="en-GB" sz="1400" b="1" dirty="0">
                <a:latin typeface="Sassoon Primary Std" panose="020B0503020103030203" pitchFamily="34" charset="0"/>
              </a:rPr>
              <a:t>Expressive arts and Design </a:t>
            </a:r>
            <a:r>
              <a:rPr lang="en-GB" sz="1100" b="1" dirty="0">
                <a:latin typeface="Sassoon Primary Std" panose="020B0503020103030203" pitchFamily="34" charset="0"/>
              </a:rPr>
              <a:t>–</a:t>
            </a:r>
          </a:p>
          <a:p>
            <a:r>
              <a:rPr lang="en-GB" sz="900" dirty="0">
                <a:latin typeface="Sassoon Primary Std" panose="020B0503020103030203" pitchFamily="34" charset="0"/>
              </a:rPr>
              <a:t>Design Technology – Food/Textiles.</a:t>
            </a:r>
          </a:p>
          <a:p>
            <a:r>
              <a:rPr lang="en-GB" sz="900" dirty="0">
                <a:latin typeface="Sassoon Primary Std" panose="020B0503020103030203" pitchFamily="34" charset="0"/>
              </a:rPr>
              <a:t>Session 1: Children to taste a variety of exotic fruits from warm climates. Children to complete simple table using emotion faces to highlight, taste and texture.</a:t>
            </a:r>
          </a:p>
          <a:p>
            <a:r>
              <a:rPr lang="en-GB" sz="900" dirty="0">
                <a:latin typeface="Sassoon Primary Std" panose="020B0503020103030203" pitchFamily="34" charset="0"/>
              </a:rPr>
              <a:t>Session 2: Using tasting table from previous session children to design fruit smoothie.</a:t>
            </a:r>
          </a:p>
          <a:p>
            <a:r>
              <a:rPr lang="en-GB" sz="900" dirty="0">
                <a:latin typeface="Sassoon Primary Std" panose="020B0503020103030203" pitchFamily="34" charset="0"/>
              </a:rPr>
              <a:t>Session 3: Children to make fruit smoothie from design</a:t>
            </a:r>
          </a:p>
          <a:p>
            <a:r>
              <a:rPr lang="en-GB" sz="900" dirty="0">
                <a:latin typeface="Sassoon Primary Std" panose="020B0503020103030203" pitchFamily="34" charset="0"/>
              </a:rPr>
              <a:t>Session 4: Evaluate using emotion faces.</a:t>
            </a:r>
          </a:p>
          <a:p>
            <a:r>
              <a:rPr lang="en-GB" sz="900" dirty="0">
                <a:latin typeface="Sassoon Primary Std" panose="020B0503020103030203" pitchFamily="34" charset="0"/>
              </a:rPr>
              <a:t>Session 5: Links to PPC children to investigate different materials for strength and height so that a tree house can sit on top of it – links to jungle houses. Children to work collaboratively. </a:t>
            </a:r>
          </a:p>
          <a:p>
            <a:r>
              <a:rPr lang="en-GB" sz="900" dirty="0">
                <a:latin typeface="Sassoon Primary Std" panose="020B0503020103030203" pitchFamily="34" charset="0"/>
              </a:rPr>
              <a:t>Session 6: Children in small groups to create structures.</a:t>
            </a:r>
          </a:p>
          <a:p>
            <a:r>
              <a:rPr lang="en-GB" sz="900" dirty="0">
                <a:latin typeface="Sassoon Primary Std" panose="020B0503020103030203" pitchFamily="34" charset="0"/>
              </a:rPr>
              <a:t>Session 7: Children to test structures against, weight, wind and rain.</a:t>
            </a:r>
          </a:p>
          <a:p>
            <a:r>
              <a:rPr lang="en-GB" sz="800" dirty="0">
                <a:solidFill>
                  <a:srgbClr val="FF0000"/>
                </a:solidFill>
                <a:latin typeface="Sassoon Primary Std" panose="020B0503020103030203" pitchFamily="34" charset="0"/>
              </a:rPr>
              <a:t>Explore, use and refine a variety of artistic effects to express their ideas and feelings. </a:t>
            </a:r>
          </a:p>
          <a:p>
            <a:r>
              <a:rPr lang="en-GB" sz="800" dirty="0">
                <a:solidFill>
                  <a:srgbClr val="FF0000"/>
                </a:solidFill>
                <a:latin typeface="Sassoon Primary Std" panose="020B0503020103030203" pitchFamily="34" charset="0"/>
              </a:rPr>
              <a:t>Return to and build on their previous learning, refining ideas and developing their ability to represent them. </a:t>
            </a:r>
          </a:p>
          <a:p>
            <a:r>
              <a:rPr lang="en-GB" sz="800" dirty="0">
                <a:solidFill>
                  <a:srgbClr val="FF0000"/>
                </a:solidFill>
                <a:latin typeface="Sassoon Primary Std" panose="020B0503020103030203" pitchFamily="34" charset="0"/>
              </a:rPr>
              <a:t>Create collaboratively, sharing ideas, resources and skills.</a:t>
            </a:r>
            <a:r>
              <a:rPr lang="en-GB" sz="800" dirty="0">
                <a:latin typeface="Sassoon Primary Std" panose="020B0503020103030203" pitchFamily="34" charset="0"/>
              </a:rPr>
              <a:t>    </a:t>
            </a:r>
          </a:p>
          <a:p>
            <a:r>
              <a:rPr lang="en-GB" sz="800" dirty="0">
                <a:solidFill>
                  <a:schemeClr val="accent6"/>
                </a:solidFill>
                <a:latin typeface="Sassoon Primary Std" panose="020B0503020103030203" pitchFamily="34" charset="0"/>
              </a:rPr>
              <a:t>Safely use and explore a variety of materials, tools and techniques, experimenting with colour, design, texture, form and function. </a:t>
            </a:r>
          </a:p>
          <a:p>
            <a:r>
              <a:rPr lang="en-GB" sz="800" dirty="0">
                <a:solidFill>
                  <a:schemeClr val="accent6"/>
                </a:solidFill>
                <a:latin typeface="Sassoon Primary Std" panose="020B0503020103030203" pitchFamily="34" charset="0"/>
              </a:rPr>
              <a:t>Share their creations, explaining the process they have used. </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9FF4F5F1-3799-BB23-61BD-4D2175578CBF}"/>
              </a:ext>
            </a:extLst>
          </p:cNvPr>
          <p:cNvSpPr/>
          <p:nvPr/>
        </p:nvSpPr>
        <p:spPr>
          <a:xfrm>
            <a:off x="4403041" y="801278"/>
            <a:ext cx="3629147" cy="5752749"/>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400" b="1" dirty="0">
              <a:latin typeface="Sassoon Infant Std" panose="020B0503020103030203" pitchFamily="34" charset="0"/>
            </a:endParaRPr>
          </a:p>
          <a:p>
            <a:pPr algn="ctr"/>
            <a:endParaRPr lang="en-GB" sz="1400" b="1" dirty="0">
              <a:latin typeface="Sassoon Infant Std" panose="020B0503020103030203" pitchFamily="34" charset="0"/>
            </a:endParaRPr>
          </a:p>
          <a:p>
            <a:pPr algn="ctr"/>
            <a:endParaRPr lang="en-GB" sz="1400" b="1" dirty="0">
              <a:latin typeface="Sassoon Infant Std" panose="020B0503020103030203" pitchFamily="34" charset="0"/>
            </a:endParaRPr>
          </a:p>
          <a:p>
            <a:pPr algn="ctr"/>
            <a:endParaRPr lang="en-GB" sz="1400" b="1" dirty="0">
              <a:latin typeface="Sassoon Infant Std" panose="020B0503020103030203" pitchFamily="34" charset="0"/>
            </a:endParaRPr>
          </a:p>
          <a:p>
            <a:pPr algn="ctr"/>
            <a:endParaRPr lang="en-GB" sz="1400" b="1" dirty="0">
              <a:latin typeface="Sassoon Infant Std" panose="020B0503020103030203" pitchFamily="34" charset="0"/>
            </a:endParaRPr>
          </a:p>
          <a:p>
            <a:pPr algn="ctr"/>
            <a:endParaRPr lang="en-GB" sz="1400" b="1" dirty="0">
              <a:latin typeface="Sassoon Infant Std" panose="020B0503020103030203" pitchFamily="34" charset="0"/>
            </a:endParaRPr>
          </a:p>
          <a:p>
            <a:pPr algn="ctr"/>
            <a:endParaRPr lang="en-GB" sz="1400" b="1" dirty="0">
              <a:latin typeface="Sassoon Infant Std" panose="020B0503020103030203" pitchFamily="34" charset="0"/>
            </a:endParaRPr>
          </a:p>
          <a:p>
            <a:pPr algn="ctr"/>
            <a:endParaRPr lang="en-GB" sz="1400" b="1" dirty="0">
              <a:latin typeface="Sassoon Infant Std" panose="020B0503020103030203" pitchFamily="34" charset="0"/>
            </a:endParaRPr>
          </a:p>
          <a:p>
            <a:pPr algn="ctr"/>
            <a:r>
              <a:rPr lang="en-GB" sz="1400" b="1" dirty="0">
                <a:latin typeface="Sassoon Infant Std" panose="020B0503020103030203" pitchFamily="34" charset="0"/>
              </a:rPr>
              <a:t>Maths</a:t>
            </a:r>
          </a:p>
          <a:p>
            <a:r>
              <a:rPr lang="en-GB" sz="1100"/>
              <a:t> - Doubling </a:t>
            </a:r>
            <a:r>
              <a:rPr lang="en-GB" sz="1100" dirty="0"/>
              <a:t>facts to 5.</a:t>
            </a:r>
          </a:p>
          <a:p>
            <a:r>
              <a:rPr lang="en-GB" sz="1100" dirty="0"/>
              <a:t>- Counting in 2’s</a:t>
            </a:r>
          </a:p>
          <a:p>
            <a:r>
              <a:rPr lang="en-GB" sz="1100" dirty="0"/>
              <a:t>- Odd and even</a:t>
            </a:r>
          </a:p>
          <a:p>
            <a:r>
              <a:rPr lang="en-GB" sz="1100" dirty="0"/>
              <a:t>- Ordinal numbers</a:t>
            </a:r>
          </a:p>
          <a:p>
            <a:r>
              <a:rPr lang="en-GB" sz="1100" dirty="0"/>
              <a:t>- ABC, ABB, AAB patterns.</a:t>
            </a:r>
          </a:p>
          <a:p>
            <a:r>
              <a:rPr lang="en-GB" sz="1100" dirty="0"/>
              <a:t>- before, yesterday, tomorrow, today.</a:t>
            </a:r>
          </a:p>
          <a:p>
            <a:r>
              <a:rPr lang="en-GB" sz="1100" dirty="0"/>
              <a:t>- faster, slower.</a:t>
            </a:r>
          </a:p>
          <a:p>
            <a:r>
              <a:rPr lang="en-GB" sz="1100" dirty="0"/>
              <a:t>- Addition and subtraction number problems.</a:t>
            </a:r>
          </a:p>
          <a:p>
            <a:r>
              <a:rPr lang="en-GB" sz="1100" dirty="0"/>
              <a:t>- Consolidation of teen numbers.</a:t>
            </a:r>
            <a:endParaRPr lang="en-GB" sz="1100" b="1" dirty="0"/>
          </a:p>
          <a:p>
            <a:pPr algn="ctr"/>
            <a:endParaRPr lang="en-GB" sz="1100" b="1" dirty="0">
              <a:latin typeface="Sassoon Infant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4" name="Rectangle 3">
            <a:extLst>
              <a:ext uri="{FF2B5EF4-FFF2-40B4-BE49-F238E27FC236}">
                <a16:creationId xmlns:a16="http://schemas.microsoft.com/office/drawing/2014/main" id="{03410C95-9A3E-EB10-C501-A68C1A81E7AA}"/>
              </a:ext>
            </a:extLst>
          </p:cNvPr>
          <p:cNvSpPr/>
          <p:nvPr/>
        </p:nvSpPr>
        <p:spPr>
          <a:xfrm>
            <a:off x="8191502" y="3887026"/>
            <a:ext cx="3629147" cy="266700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r>
              <a:rPr lang="en-GB" sz="1100" b="1" dirty="0">
                <a:latin typeface="Sassoon Infant Std" panose="020B0503020103030203" pitchFamily="34" charset="0"/>
              </a:rPr>
              <a:t>Music – </a:t>
            </a:r>
          </a:p>
          <a:p>
            <a:r>
              <a:rPr lang="en-GB" sz="900" b="1" dirty="0">
                <a:latin typeface="Sassoon Infant Std" panose="020B0503020103030203" pitchFamily="34" charset="0"/>
              </a:rPr>
              <a:t>Churanga Musical School – Reflect Rewind Replay</a:t>
            </a:r>
          </a:p>
          <a:p>
            <a:r>
              <a:rPr lang="en-GB" sz="900" b="1" dirty="0">
                <a:solidFill>
                  <a:schemeClr val="tx1"/>
                </a:solidFill>
                <a:latin typeface="Sassoon Primary Std" panose="020B0503020103030203" pitchFamily="34" charset="0"/>
              </a:rPr>
              <a:t>Explore and  Create </a:t>
            </a:r>
            <a:r>
              <a:rPr lang="en-GB" sz="900" dirty="0">
                <a:solidFill>
                  <a:schemeClr val="tx1"/>
                </a:solidFill>
                <a:latin typeface="Sassoon Primary Std" panose="020B0503020103030203" pitchFamily="34" charset="0"/>
              </a:rPr>
              <a:t>- Musical Activities that embed pulse, rhythm and pitch, explore voices and classroom instruments. </a:t>
            </a:r>
          </a:p>
          <a:p>
            <a:r>
              <a:rPr lang="en-GB" sz="900" b="1" dirty="0">
                <a:solidFill>
                  <a:schemeClr val="tx1"/>
                </a:solidFill>
                <a:latin typeface="Sassoon Primary Std" panose="020B0503020103030203" pitchFamily="34" charset="0"/>
              </a:rPr>
              <a:t>Games Track </a:t>
            </a:r>
            <a:r>
              <a:rPr lang="en-GB" sz="900" dirty="0">
                <a:solidFill>
                  <a:schemeClr val="tx1"/>
                </a:solidFill>
                <a:latin typeface="Sassoon Primary Std" panose="020B0503020103030203" pitchFamily="34" charset="0"/>
              </a:rPr>
              <a:t>– Children to </a:t>
            </a:r>
            <a:r>
              <a:rPr lang="en-GB" sz="900" dirty="0">
                <a:latin typeface="Sassoon Primary Std" panose="020B0503020103030203" pitchFamily="34" charset="0"/>
              </a:rPr>
              <a:t>Find a funky pulse.</a:t>
            </a:r>
          </a:p>
          <a:p>
            <a:r>
              <a:rPr lang="en-GB" sz="900" b="1" dirty="0">
                <a:solidFill>
                  <a:schemeClr val="tx1"/>
                </a:solidFill>
                <a:latin typeface="Sassoon Primary Std" panose="020B0503020103030203" pitchFamily="34" charset="0"/>
              </a:rPr>
              <a:t>Copy Cat Rhythm Games </a:t>
            </a:r>
            <a:r>
              <a:rPr lang="en-GB" sz="900" dirty="0">
                <a:solidFill>
                  <a:schemeClr val="tx1"/>
                </a:solidFill>
                <a:latin typeface="Sassoon Primary Std" panose="020B0503020103030203" pitchFamily="34" charset="0"/>
              </a:rPr>
              <a:t>– Children to </a:t>
            </a:r>
            <a:r>
              <a:rPr lang="en-GB" sz="900" dirty="0">
                <a:latin typeface="Sassoon Primary Std" panose="020B0503020103030203" pitchFamily="34" charset="0"/>
              </a:rPr>
              <a:t>Copy-clap 3 or 4 word phrases from the song.</a:t>
            </a:r>
          </a:p>
          <a:p>
            <a:r>
              <a:rPr lang="en-GB" sz="900" b="1" dirty="0">
                <a:solidFill>
                  <a:schemeClr val="tx1"/>
                </a:solidFill>
                <a:latin typeface="Sassoon Primary Std" panose="020B0503020103030203" pitchFamily="34" charset="0"/>
              </a:rPr>
              <a:t>High and Low Games </a:t>
            </a:r>
            <a:r>
              <a:rPr lang="en-GB" sz="900" dirty="0">
                <a:solidFill>
                  <a:schemeClr val="tx1"/>
                </a:solidFill>
                <a:latin typeface="Sassoon Primary Std" panose="020B0503020103030203" pitchFamily="34" charset="0"/>
              </a:rPr>
              <a:t>– Children to e</a:t>
            </a:r>
            <a:r>
              <a:rPr lang="en-GB" sz="900" dirty="0">
                <a:latin typeface="Sassoon Primary Std" panose="020B0503020103030203" pitchFamily="34" charset="0"/>
              </a:rPr>
              <a:t> Explore high pitch and low pitch using the images from the songs. </a:t>
            </a:r>
          </a:p>
          <a:p>
            <a:r>
              <a:rPr lang="en-GB" sz="900" dirty="0">
                <a:solidFill>
                  <a:srgbClr val="FF0000"/>
                </a:solidFill>
                <a:latin typeface="Sassoon Primary Std" panose="020B0503020103030203" pitchFamily="34" charset="0"/>
              </a:rPr>
              <a:t>Sing in a group or on their own, increasingly matching the pitch and following the melody.</a:t>
            </a:r>
          </a:p>
          <a:p>
            <a:r>
              <a:rPr lang="en-GB" sz="900" dirty="0">
                <a:solidFill>
                  <a:srgbClr val="FF0000"/>
                </a:solidFill>
                <a:latin typeface="Sassoon Primary Std" panose="020B0503020103030203" pitchFamily="34" charset="0"/>
              </a:rPr>
              <a:t>Listen attentively, move to and talk about music, expressing their feelings and responses.</a:t>
            </a:r>
          </a:p>
          <a:p>
            <a:r>
              <a:rPr lang="en-GB" sz="900" dirty="0">
                <a:solidFill>
                  <a:srgbClr val="FF0000"/>
                </a:solidFill>
                <a:latin typeface="Sassoon Primary Std" panose="020B0503020103030203" pitchFamily="34" charset="0"/>
              </a:rPr>
              <a:t>Explore and engage in music making and dance, performing solo or in groups</a:t>
            </a:r>
          </a:p>
          <a:p>
            <a:r>
              <a:rPr lang="en-GB" sz="900" dirty="0">
                <a:solidFill>
                  <a:schemeClr val="accent6"/>
                </a:solidFill>
                <a:latin typeface="Sassoon Primary Std" panose="020B0503020103030203" pitchFamily="34" charset="0"/>
              </a:rPr>
              <a:t>Sing a range of well-known nursery rhymes and songs. </a:t>
            </a:r>
          </a:p>
          <a:p>
            <a:r>
              <a:rPr lang="en-GB" sz="900" dirty="0">
                <a:solidFill>
                  <a:schemeClr val="accent6"/>
                </a:solidFill>
                <a:latin typeface="Sassoon Primary Std" panose="020B0503020103030203" pitchFamily="34" charset="0"/>
              </a:rPr>
              <a:t>Perform songs, rhymes, poems and stories with others, and (when appropriate) try to move in time with music</a:t>
            </a:r>
          </a:p>
          <a:p>
            <a:endParaRPr lang="en-GB" sz="900" dirty="0">
              <a:latin typeface="Sassoon Infant Std" panose="020B0503020103030203" pitchFamily="34" charset="0"/>
            </a:endParaRPr>
          </a:p>
          <a:p>
            <a:pPr algn="ctr"/>
            <a:endParaRPr lang="en-GB" sz="900" b="1" dirty="0">
              <a:latin typeface="Sassoon Infant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800141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70180-B01D-ED6A-A9C4-0C1EF774F18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E3B3FFB-8232-F9FF-A294-0FB83482ABF0}"/>
              </a:ext>
            </a:extLst>
          </p:cNvPr>
          <p:cNvSpPr/>
          <p:nvPr/>
        </p:nvSpPr>
        <p:spPr>
          <a:xfrm>
            <a:off x="212034" y="188843"/>
            <a:ext cx="11767931" cy="6480313"/>
          </a:xfrm>
          <a:prstGeom prst="rect">
            <a:avLst/>
          </a:prstGeom>
          <a:ln w="3810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r>
              <a:rPr lang="en-GB" dirty="0">
                <a:latin typeface="Sassoon Primary Std" panose="020B0503020103030203" pitchFamily="34" charset="0"/>
              </a:rPr>
              <a:t>                                                Reception Summer 2 Curriculum Web 2024/25</a:t>
            </a:r>
          </a:p>
          <a:p>
            <a:pPr algn="ctr"/>
            <a:r>
              <a:rPr lang="en-GB" dirty="0">
                <a:latin typeface="Sassoon Primary Std" panose="020B0503020103030203" pitchFamily="34" charset="0"/>
              </a:rPr>
              <a:t>Specific Areas. </a:t>
            </a:r>
          </a:p>
          <a:p>
            <a:pPr algn="ctr"/>
            <a:endParaRPr lang="en-GB" dirty="0">
              <a:latin typeface="Sassoon Primary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6" name="Picture 5">
            <a:extLst>
              <a:ext uri="{FF2B5EF4-FFF2-40B4-BE49-F238E27FC236}">
                <a16:creationId xmlns:a16="http://schemas.microsoft.com/office/drawing/2014/main" id="{A6BF0061-82F7-87D0-61DB-3678882066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353" y="315583"/>
            <a:ext cx="348975" cy="350844"/>
          </a:xfrm>
          <a:prstGeom prst="rect">
            <a:avLst/>
          </a:prstGeom>
        </p:spPr>
      </p:pic>
      <p:sp>
        <p:nvSpPr>
          <p:cNvPr id="7" name="Rectangle 6">
            <a:extLst>
              <a:ext uri="{FF2B5EF4-FFF2-40B4-BE49-F238E27FC236}">
                <a16:creationId xmlns:a16="http://schemas.microsoft.com/office/drawing/2014/main" id="{16EF241D-C14D-1242-D824-B5EBB1F4D2F6}"/>
              </a:ext>
            </a:extLst>
          </p:cNvPr>
          <p:cNvSpPr/>
          <p:nvPr/>
        </p:nvSpPr>
        <p:spPr>
          <a:xfrm>
            <a:off x="545840" y="793167"/>
            <a:ext cx="3629147" cy="432358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100" b="1" dirty="0">
              <a:latin typeface="Sassoon Primary Std" panose="020B0503020103030203" pitchFamily="34" charset="0"/>
            </a:endParaRPr>
          </a:p>
          <a:p>
            <a:endParaRPr lang="en-GB" sz="1400" b="1" dirty="0">
              <a:latin typeface="Sassoon Primary Std" panose="020B0503020103030203" pitchFamily="34" charset="0"/>
            </a:endParaRPr>
          </a:p>
          <a:p>
            <a:r>
              <a:rPr lang="en-GB" sz="1400" b="1" dirty="0">
                <a:latin typeface="Sassoon Primary Std" panose="020B0503020103030203" pitchFamily="34" charset="0"/>
              </a:rPr>
              <a:t>Understanding the World – PP</a:t>
            </a:r>
          </a:p>
          <a:p>
            <a:r>
              <a:rPr lang="en-GB" sz="1050" dirty="0">
                <a:latin typeface="Sassoon Primary Std" panose="020B0503020103030203" pitchFamily="34" charset="0"/>
              </a:rPr>
              <a:t>Session 1: Links to PSED/Transition – Children to reflect over favourite activities through the year using class timeline.</a:t>
            </a:r>
          </a:p>
          <a:p>
            <a:r>
              <a:rPr lang="en-GB" sz="1050" dirty="0">
                <a:latin typeface="Sassoon Primary Std" panose="020B0503020103030203" pitchFamily="34" charset="0"/>
              </a:rPr>
              <a:t>Session 2: Transition – reflections for report, children to talk about personal achievements and what they wish to achieve in the future in Year 1. </a:t>
            </a:r>
            <a:endParaRPr lang="en-GB" sz="1050" dirty="0">
              <a:solidFill>
                <a:schemeClr val="accent6"/>
              </a:solidFill>
              <a:latin typeface="Sassoon Primary Std" panose="020B0503020103030203" pitchFamily="34" charset="0"/>
            </a:endParaRPr>
          </a:p>
          <a:p>
            <a:r>
              <a:rPr lang="en-GB" sz="1050" dirty="0">
                <a:solidFill>
                  <a:schemeClr val="accent6"/>
                </a:solidFill>
                <a:latin typeface="Sassoon Primary Std" panose="020B0503020103030203" pitchFamily="34" charset="0"/>
              </a:rPr>
              <a:t>Talk about the lives of the people around them and their roles in society. Know some similarities and differences between things in the past and now, drawing on their experiences and what has been read in class.  Understand the past through settings, characters and events encountered in books read in class and storytelling</a:t>
            </a:r>
          </a:p>
          <a:p>
            <a:endParaRPr lang="en-GB" sz="1050" dirty="0">
              <a:latin typeface="Sassoon Primary Std" panose="020B0503020103030203" pitchFamily="34" charset="0"/>
            </a:endParaRPr>
          </a:p>
          <a:p>
            <a:endParaRPr lang="en-GB" sz="900" dirty="0">
              <a:solidFill>
                <a:schemeClr val="tx1"/>
              </a:solidFill>
              <a:latin typeface="Sassoon Primary Std" panose="020B0503020103030203" pitchFamily="34" charset="0"/>
            </a:endParaRPr>
          </a:p>
          <a:p>
            <a:pPr algn="ctr"/>
            <a:endParaRPr lang="en-GB" sz="1100" b="1" dirty="0">
              <a:latin typeface="Sassoon Infant Std" panose="020B0503020103030203" pitchFamily="34" charset="0"/>
            </a:endParaRPr>
          </a:p>
          <a:p>
            <a:pPr algn="ctr"/>
            <a:r>
              <a:rPr lang="en-GB" b="1" dirty="0"/>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8" name="Rectangle 7">
            <a:extLst>
              <a:ext uri="{FF2B5EF4-FFF2-40B4-BE49-F238E27FC236}">
                <a16:creationId xmlns:a16="http://schemas.microsoft.com/office/drawing/2014/main" id="{BEA64811-4AF9-39AA-3A26-8AFC160B7A35}"/>
              </a:ext>
            </a:extLst>
          </p:cNvPr>
          <p:cNvSpPr/>
          <p:nvPr/>
        </p:nvSpPr>
        <p:spPr>
          <a:xfrm>
            <a:off x="8191502" y="793165"/>
            <a:ext cx="3629147" cy="432358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endParaRPr lang="en-GB" sz="1000" b="1" dirty="0">
              <a:latin typeface="Sassoon Infant Std" panose="020B0503020103030203" pitchFamily="34" charset="0"/>
            </a:endParaRPr>
          </a:p>
          <a:p>
            <a:r>
              <a:rPr lang="en-GB" sz="1000" b="1" dirty="0">
                <a:latin typeface="Sassoon Infant Std" panose="020B0503020103030203" pitchFamily="34" charset="0"/>
              </a:rPr>
              <a:t>Understanding the World – The Natural World.</a:t>
            </a:r>
          </a:p>
          <a:p>
            <a:r>
              <a:rPr lang="en-GB" sz="1000" dirty="0">
                <a:latin typeface="Sassoon Infant Std" panose="020B0503020103030203" pitchFamily="34" charset="0"/>
              </a:rPr>
              <a:t>Session 1: Children to complete a summer walk around the school grounds. Children to observe seasonal changes. </a:t>
            </a:r>
          </a:p>
          <a:p>
            <a:r>
              <a:rPr lang="en-GB" sz="1000" dirty="0">
                <a:latin typeface="Sassoon Infant Std" panose="020B0503020103030203" pitchFamily="34" charset="0"/>
              </a:rPr>
              <a:t>Session 2: Jungle animals – classifying different jungle animals. </a:t>
            </a:r>
          </a:p>
          <a:p>
            <a:r>
              <a:rPr lang="en-GB" sz="1000" dirty="0">
                <a:latin typeface="Sassoon Infant Std" panose="020B0503020103030203" pitchFamily="34" charset="0"/>
              </a:rPr>
              <a:t>Session 3: Animal patterns and camouflage – children to investigate different animals who can hide in the jungle due to their camouflage. Children to camouflage animal cut out into background. </a:t>
            </a:r>
          </a:p>
          <a:p>
            <a:r>
              <a:rPr lang="en-GB" sz="1000" dirty="0">
                <a:latin typeface="Sassoon Infant Std" panose="020B0503020103030203" pitchFamily="34" charset="0"/>
              </a:rPr>
              <a:t>Session 4: Compare and contrast snakes with a common English animals. </a:t>
            </a:r>
          </a:p>
          <a:p>
            <a:r>
              <a:rPr lang="en-GB" sz="1000" dirty="0">
                <a:solidFill>
                  <a:schemeClr val="accent6"/>
                </a:solidFill>
                <a:latin typeface="Sassoon Primary Std" panose="020B0503020103030203" pitchFamily="34" charset="0"/>
              </a:rPr>
              <a:t>Explore the natural world around them, making observations and drawing pictures of animals and plants. </a:t>
            </a:r>
          </a:p>
          <a:p>
            <a:r>
              <a:rPr lang="en-GB" sz="1000" dirty="0">
                <a:solidFill>
                  <a:schemeClr val="accent6"/>
                </a:solidFill>
                <a:latin typeface="Sassoon Primary Std" panose="020B0503020103030203" pitchFamily="34" charset="0"/>
              </a:rPr>
              <a:t>Know some similarities and differences between the natural world around them and contrasting environments, drawing on their experiences and what has been read in class. </a:t>
            </a:r>
          </a:p>
          <a:p>
            <a:r>
              <a:rPr lang="en-GB" sz="1000" dirty="0">
                <a:solidFill>
                  <a:schemeClr val="accent6"/>
                </a:solidFill>
                <a:latin typeface="Sassoon Primary Std" panose="020B0503020103030203" pitchFamily="34" charset="0"/>
              </a:rPr>
              <a:t>Understand some important processes and changes in the natural world around them, including the seasons and changing states of matter.</a:t>
            </a:r>
          </a:p>
          <a:p>
            <a:endParaRPr lang="en-GB" sz="1000" b="1" dirty="0">
              <a:latin typeface="Sassoon Infant Std" panose="020B0503020103030203" pitchFamily="34" charset="0"/>
            </a:endParaRPr>
          </a:p>
          <a:p>
            <a:pPr algn="ctr"/>
            <a:endParaRPr lang="en-GB" sz="1100" b="1" dirty="0">
              <a:latin typeface="Sassoon Infant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Sassoon Primary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Sassoon Primary Std" panose="020B0503020103030203" pitchFamily="34" charset="0"/>
            </a:endParaRPr>
          </a:p>
          <a:p>
            <a:pPr algn="ctr"/>
            <a:endParaRPr lang="en-GB" sz="1100" b="1" dirty="0">
              <a:latin typeface="Sassoon Infant Std" panose="020B0503020103030203" pitchFamily="34"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9" name="Rectangle 8">
            <a:extLst>
              <a:ext uri="{FF2B5EF4-FFF2-40B4-BE49-F238E27FC236}">
                <a16:creationId xmlns:a16="http://schemas.microsoft.com/office/drawing/2014/main" id="{B05DEBE3-E8EB-9ECB-AA82-78BBBDF96CA1}"/>
              </a:ext>
            </a:extLst>
          </p:cNvPr>
          <p:cNvSpPr/>
          <p:nvPr/>
        </p:nvSpPr>
        <p:spPr>
          <a:xfrm>
            <a:off x="4403041" y="923827"/>
            <a:ext cx="3629147" cy="4192921"/>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pPr algn="ctr"/>
            <a:endParaRPr lang="en-GB" sz="1100" b="1" dirty="0">
              <a:latin typeface="Sassoon Primary Std" panose="020B0503020103030203" pitchFamily="34" charset="0"/>
            </a:endParaRPr>
          </a:p>
          <a:p>
            <a:endParaRPr lang="en-GB" sz="1050" b="1" dirty="0">
              <a:latin typeface="Sassoon Primary Std" panose="020B0503020103030203" pitchFamily="34" charset="0"/>
            </a:endParaRPr>
          </a:p>
          <a:p>
            <a:endParaRPr lang="en-GB" sz="1050" b="1" dirty="0">
              <a:latin typeface="Sassoon Primary Std" panose="020B0503020103030203" pitchFamily="34" charset="0"/>
            </a:endParaRPr>
          </a:p>
          <a:p>
            <a:endParaRPr lang="en-GB" sz="1050" b="1" dirty="0">
              <a:latin typeface="Sassoon Primary Std" panose="020B0503020103030203" pitchFamily="34" charset="0"/>
            </a:endParaRPr>
          </a:p>
          <a:p>
            <a:endParaRPr lang="en-GB" sz="1050" b="1" dirty="0">
              <a:latin typeface="Sassoon Primary Std" panose="020B0503020103030203" pitchFamily="34" charset="0"/>
            </a:endParaRPr>
          </a:p>
          <a:p>
            <a:endParaRPr lang="en-GB" sz="1050" b="1" dirty="0">
              <a:latin typeface="Sassoon Primary Std" panose="020B0503020103030203" pitchFamily="34" charset="0"/>
            </a:endParaRPr>
          </a:p>
          <a:p>
            <a:endParaRPr lang="en-GB" sz="1050" b="1" dirty="0">
              <a:latin typeface="Sassoon Primary Std" panose="020B0503020103030203" pitchFamily="34" charset="0"/>
            </a:endParaRPr>
          </a:p>
          <a:p>
            <a:endParaRPr lang="en-GB" sz="1050" b="1" dirty="0">
              <a:latin typeface="Sassoon Primary Std" panose="020B0503020103030203" pitchFamily="34" charset="0"/>
            </a:endParaRPr>
          </a:p>
          <a:p>
            <a:endParaRPr lang="en-GB" sz="1050" b="1" dirty="0">
              <a:latin typeface="Sassoon Primary Std" panose="020B0503020103030203" pitchFamily="34" charset="0"/>
            </a:endParaRPr>
          </a:p>
          <a:p>
            <a:r>
              <a:rPr lang="en-GB" sz="1050" b="1" dirty="0">
                <a:latin typeface="Sassoon Primary Std" panose="020B0503020103030203" pitchFamily="34" charset="0"/>
              </a:rPr>
              <a:t>Understanding the World -  PC</a:t>
            </a:r>
          </a:p>
          <a:p>
            <a:pPr algn="ctr"/>
            <a:r>
              <a:rPr lang="en-GB" sz="1050" b="1" dirty="0">
                <a:latin typeface="Sassoon Primary Std" panose="020B0503020103030203" pitchFamily="34" charset="0"/>
              </a:rPr>
              <a:t>RE - </a:t>
            </a:r>
            <a:r>
              <a:rPr lang="en-GB" sz="1050" dirty="0">
                <a:latin typeface="Sassoon Primary Std" panose="020B0503020103030203" pitchFamily="34" charset="0"/>
              </a:rPr>
              <a:t>Special Times from SACRE</a:t>
            </a:r>
          </a:p>
          <a:p>
            <a:pPr algn="ctr"/>
            <a:r>
              <a:rPr lang="en-GB" sz="900" dirty="0">
                <a:effectLst/>
                <a:latin typeface="Calibri" panose="020F0502020204030204" pitchFamily="34" charset="0"/>
                <a:ea typeface="Times New Roman" panose="02020603050405020304" pitchFamily="18" charset="0"/>
                <a:cs typeface="Times New Roman" panose="02020603050405020304" pitchFamily="18" charset="0"/>
              </a:rPr>
              <a:t>In this unit pupils will become </a:t>
            </a:r>
            <a:r>
              <a:rPr lang="en-GB" sz="900" dirty="0">
                <a:effectLst/>
                <a:latin typeface="Sassoon Primary Std" panose="020B0503020103030203" pitchFamily="34" charset="0"/>
                <a:ea typeface="Times New Roman" panose="02020603050405020304" pitchFamily="18" charset="0"/>
                <a:cs typeface="Times New Roman" panose="02020603050405020304" pitchFamily="18" charset="0"/>
              </a:rPr>
              <a:t>familiar with the idea that some places are special and significant to different people. They will learn that a church is a holy place for a Christian, a mosque is a holy place for a Muslim and a mandir is a holy place for a Hindu. They will have opportunities to visit places of worship or undertake virtual tours. Features and significant similarities and differences will be identified and vocabulary shared.</a:t>
            </a:r>
            <a:endParaRPr lang="en-GB" sz="1050" dirty="0">
              <a:latin typeface="Sassoon Primary Std" panose="020B0503020103030203" pitchFamily="34" charset="0"/>
            </a:endParaRPr>
          </a:p>
          <a:p>
            <a:pPr algn="ctr"/>
            <a:endParaRPr lang="en-GB" sz="1050" dirty="0">
              <a:latin typeface="Sassoon Primary Std" panose="020B0503020103030203" pitchFamily="34" charset="0"/>
            </a:endParaRPr>
          </a:p>
          <a:p>
            <a:r>
              <a:rPr lang="en-GB" sz="900" dirty="0">
                <a:latin typeface="Sassoon Primary Std" panose="020B0503020103030203" pitchFamily="34" charset="0"/>
              </a:rPr>
              <a:t>Session1: Compare and contrast localities Arctic and the jungle. Revisiting weather, houses and animals from the arctic.  </a:t>
            </a:r>
          </a:p>
          <a:p>
            <a:r>
              <a:rPr lang="en-GB" sz="900" dirty="0">
                <a:latin typeface="Sassoon Primary Std" panose="020B0503020103030203" pitchFamily="34" charset="0"/>
              </a:rPr>
              <a:t>Session 2: Compare and contrast Astley Village and the jungle – looking at weather, houses and animals. Use pictures taken on previous walk around the local area (Spring 2)</a:t>
            </a:r>
          </a:p>
          <a:p>
            <a:r>
              <a:rPr lang="en-GB" sz="900" dirty="0">
                <a:latin typeface="Sassoon Primary Std" panose="020B0503020103030203" pitchFamily="34" charset="0"/>
              </a:rPr>
              <a:t>Session 3: Jungle houses – links to EAD theme. Discuss why houses in the jungle are built in the trees – animals/weather.</a:t>
            </a:r>
          </a:p>
          <a:p>
            <a:r>
              <a:rPr lang="en-GB" sz="900" dirty="0">
                <a:latin typeface="Sassoon Primary Std" panose="020B0503020103030203" pitchFamily="34" charset="0"/>
              </a:rPr>
              <a:t>Session 3: Tribes – using photo stimulus children to observe and discuss similarities/differences between tribal clothing and clothing worn in England – Children to create tribal headdresses.</a:t>
            </a:r>
          </a:p>
          <a:p>
            <a:r>
              <a:rPr lang="en-GB" sz="900" dirty="0">
                <a:latin typeface="Sassoon Primary Std" panose="020B0503020103030203" pitchFamily="34" charset="0"/>
              </a:rPr>
              <a:t>Session 4: Jungle music, look at drums/guiros/rainmakers making links to sounds of the jungle i.e. sounds animals may make. Children to create their own instruments using junk modelling </a:t>
            </a:r>
          </a:p>
          <a:p>
            <a:r>
              <a:rPr lang="en-GB" sz="800" dirty="0">
                <a:solidFill>
                  <a:srgbClr val="FF0000"/>
                </a:solidFill>
                <a:latin typeface="Sassoon Primary Std" panose="020B0503020103030203" pitchFamily="34" charset="0"/>
              </a:rPr>
              <a:t>Recognise some similarities and differences between life in this country and life in other countries.</a:t>
            </a:r>
          </a:p>
          <a:p>
            <a:r>
              <a:rPr lang="en-GB" sz="800" dirty="0">
                <a:solidFill>
                  <a:srgbClr val="FF0000"/>
                </a:solidFill>
                <a:latin typeface="Sassoon Primary Std" panose="020B0503020103030203" pitchFamily="34" charset="0"/>
              </a:rPr>
              <a:t>Recognise some environments that are different to the one in which they live.</a:t>
            </a:r>
          </a:p>
          <a:p>
            <a:r>
              <a:rPr lang="en-GB" sz="800" dirty="0">
                <a:solidFill>
                  <a:schemeClr val="accent6"/>
                </a:solidFill>
                <a:latin typeface="Sassoon Primary Std" panose="020B0503020103030203" pitchFamily="34" charset="0"/>
              </a:rPr>
              <a:t>Describe their immediate environment using knowledge from observation, discussion, stories, non-fiction texts and maps</a:t>
            </a:r>
          </a:p>
          <a:p>
            <a:r>
              <a:rPr lang="en-GB" sz="800" dirty="0">
                <a:solidFill>
                  <a:schemeClr val="accent6"/>
                </a:solidFill>
                <a:latin typeface="Sassoon Primary Std" panose="020B0503020103030203" pitchFamily="34" charset="0"/>
              </a:rPr>
              <a:t>Explain some similarities and differences between life in this country and life in other countries, drawing on knowledge from stories, non-fiction texts and (when appropriate) maps. </a:t>
            </a:r>
          </a:p>
          <a:p>
            <a:pPr algn="ctr"/>
            <a:endParaRPr lang="en-GB" sz="800" dirty="0">
              <a:solidFill>
                <a:schemeClr val="accent6"/>
              </a:solidFill>
              <a:latin typeface="Sassoon Primary Std" panose="020B0503020103030203" pitchFamily="34" charset="0"/>
            </a:endParaRPr>
          </a:p>
          <a:p>
            <a:pPr algn="ctr"/>
            <a:r>
              <a:rPr lang="en-GB" sz="1100" dirty="0">
                <a:latin typeface="Sassoon Primary Std" panose="020B0503020103030203" pitchFamily="34" charset="0"/>
              </a:rPr>
              <a:t>  </a:t>
            </a: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
        <p:nvSpPr>
          <p:cNvPr id="10" name="Rectangle 9">
            <a:extLst>
              <a:ext uri="{FF2B5EF4-FFF2-40B4-BE49-F238E27FC236}">
                <a16:creationId xmlns:a16="http://schemas.microsoft.com/office/drawing/2014/main" id="{97B6ACB0-13AD-AF89-D291-A33BE48F3D4A}"/>
              </a:ext>
            </a:extLst>
          </p:cNvPr>
          <p:cNvSpPr/>
          <p:nvPr/>
        </p:nvSpPr>
        <p:spPr>
          <a:xfrm>
            <a:off x="458594" y="5231874"/>
            <a:ext cx="11274809" cy="1322152"/>
          </a:xfrm>
          <a:prstGeom prst="rect">
            <a:avLst/>
          </a:prstGeom>
          <a:ln w="38100">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sz="1100" b="1" dirty="0">
              <a:latin typeface="Sassoon Infant Std" panose="020B0503020103030203" pitchFamily="34" charset="0"/>
            </a:endParaRPr>
          </a:p>
          <a:p>
            <a:pPr algn="ctr"/>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endParaRPr lang="en-GB" sz="1100" b="1" dirty="0">
              <a:latin typeface="Sassoon Infant Std" panose="020B0503020103030203" pitchFamily="34" charset="0"/>
            </a:endParaRPr>
          </a:p>
          <a:p>
            <a:r>
              <a:rPr lang="en-GB" sz="1100" b="1" dirty="0">
                <a:latin typeface="Sassoon Infant Std" panose="020B0503020103030203" pitchFamily="34" charset="0"/>
              </a:rPr>
              <a:t>Computing </a:t>
            </a:r>
            <a:r>
              <a:rPr lang="en-GB" b="1" dirty="0">
                <a:latin typeface="Sassoon Infant Std" panose="020B0503020103030203" pitchFamily="34" charset="0"/>
              </a:rPr>
              <a:t>-</a:t>
            </a:r>
            <a:r>
              <a:rPr lang="en-GB" sz="900" dirty="0">
                <a:latin typeface="Sassoon Infant Std" panose="020B0503020103030203" pitchFamily="34" charset="0"/>
              </a:rPr>
              <a:t>Understanding the world involves guiding children to make sense of their physical world and their community. The frequency and range of children’s personal experiences increases their knowledge and sense of the world around In addition, listening to a broad selection of stories, non-fiction, rhymes and poems will foster their understanding of our culturally, socially, technologically and ecologically diverse world. </a:t>
            </a:r>
          </a:p>
          <a:p>
            <a:r>
              <a:rPr lang="en-GB" sz="900" b="1" dirty="0">
                <a:latin typeface="Sassoon Infant Std" panose="020B0503020103030203" pitchFamily="34" charset="0"/>
              </a:rPr>
              <a:t>Purple Mash – Digital Literacy</a:t>
            </a:r>
          </a:p>
          <a:p>
            <a:r>
              <a:rPr lang="en-GB" sz="900" dirty="0">
                <a:latin typeface="Sassoon Infant Std" panose="020B0503020103030203" pitchFamily="34" charset="0"/>
              </a:rPr>
              <a:t>Session 1: Using 2 create a story, children to write a short non fiction text made up of simple sentences about the jungle. Children to type using the keyboard. </a:t>
            </a:r>
          </a:p>
          <a:p>
            <a:r>
              <a:rPr lang="en-GB" sz="900" dirty="0">
                <a:latin typeface="Sassoon Infant Std" panose="020B0503020103030203" pitchFamily="34" charset="0"/>
              </a:rPr>
              <a:t>Session 2: Using 2 create a story, children to write a short non fiction text made up of simple sentences about the jungle. Children to draw illustrations, changing the colour and size of paint tool.</a:t>
            </a:r>
          </a:p>
          <a:p>
            <a:r>
              <a:rPr lang="en-GB" sz="900" dirty="0">
                <a:latin typeface="Sassoon Infant Std" panose="020B0503020103030203" pitchFamily="34" charset="0"/>
              </a:rPr>
              <a:t>Session 3: Children to retrieve, edit and save work into tray.</a:t>
            </a: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endParaRPr lang="en-GB" sz="900" dirty="0">
              <a:latin typeface="Sassoon Primary Std" panose="020B0503020103030203" pitchFamily="34" charset="0"/>
            </a:endParaRPr>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a:p>
            <a:pPr algn="ctr"/>
            <a:endParaRPr lang="en-GB" b="1" dirty="0"/>
          </a:p>
        </p:txBody>
      </p:sp>
    </p:spTree>
    <p:extLst>
      <p:ext uri="{BB962C8B-B14F-4D97-AF65-F5344CB8AC3E}">
        <p14:creationId xmlns:p14="http://schemas.microsoft.com/office/powerpoint/2010/main" val="575391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14295</TotalTime>
  <Words>17310</Words>
  <Application>Microsoft Office PowerPoint</Application>
  <PresentationFormat>Widescreen</PresentationFormat>
  <Paragraphs>3720</Paragraphs>
  <Slides>20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Sassoon Infant Std</vt:lpstr>
      <vt:lpstr>Sassoon Primary Std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Heyes</dc:creator>
  <cp:lastModifiedBy>Rachael Hann</cp:lastModifiedBy>
  <cp:revision>104</cp:revision>
  <dcterms:created xsi:type="dcterms:W3CDTF">2024-06-05T09:25:54Z</dcterms:created>
  <dcterms:modified xsi:type="dcterms:W3CDTF">2026-01-29T14:40:21Z</dcterms:modified>
</cp:coreProperties>
</file>